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6" r:id="rId6"/>
    <p:sldId id="268" r:id="rId7"/>
    <p:sldId id="271" r:id="rId8"/>
    <p:sldId id="272" r:id="rId9"/>
    <p:sldId id="275" r:id="rId10"/>
    <p:sldId id="277" r:id="rId11"/>
    <p:sldId id="278" r:id="rId12"/>
    <p:sldId id="280" r:id="rId13"/>
    <p:sldId id="279" r:id="rId14"/>
    <p:sldId id="285" r:id="rId15"/>
    <p:sldId id="286" r:id="rId16"/>
    <p:sldId id="283" r:id="rId17"/>
    <p:sldId id="281" r:id="rId18"/>
    <p:sldId id="282" r:id="rId19"/>
    <p:sldId id="287" r:id="rId20"/>
    <p:sldId id="294" r:id="rId21"/>
    <p:sldId id="289" r:id="rId22"/>
    <p:sldId id="293" r:id="rId23"/>
    <p:sldId id="295" r:id="rId24"/>
    <p:sldId id="2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1" d="100"/>
          <a:sy n="71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7B904-433D-4732-B9B0-9AAEF10519E6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0AB6D8A-2A9D-4C52-9FB8-0BC1D9EC3BF1}">
      <dgm:prSet phldrT="[Text]" custT="1"/>
      <dgm:spPr/>
      <dgm:t>
        <a:bodyPr/>
        <a:lstStyle/>
        <a:p>
          <a:pPr algn="l"/>
          <a:r>
            <a:rPr lang="en-IN" sz="1900" dirty="0" smtClean="0"/>
            <a:t>Waste generated per </a:t>
          </a:r>
          <a:r>
            <a:rPr lang="en-IN" sz="1900" dirty="0" smtClean="0"/>
            <a:t>capita per day</a:t>
          </a:r>
          <a:endParaRPr lang="en-IN" sz="1900" dirty="0"/>
        </a:p>
      </dgm:t>
    </dgm:pt>
    <dgm:pt modelId="{CFD563FF-494C-436F-BCE6-8713349A6616}" type="parTrans" cxnId="{BA281A29-3B23-493E-A271-B96033C552FC}">
      <dgm:prSet/>
      <dgm:spPr/>
      <dgm:t>
        <a:bodyPr/>
        <a:lstStyle/>
        <a:p>
          <a:pPr algn="l"/>
          <a:endParaRPr lang="en-IN" sz="1900"/>
        </a:p>
      </dgm:t>
    </dgm:pt>
    <dgm:pt modelId="{DBBC6B30-9928-414A-B2DF-A7954AC51DD1}" type="sibTrans" cxnId="{BA281A29-3B23-493E-A271-B96033C552FC}">
      <dgm:prSet/>
      <dgm:spPr/>
      <dgm:t>
        <a:bodyPr/>
        <a:lstStyle/>
        <a:p>
          <a:pPr algn="l"/>
          <a:endParaRPr lang="en-IN" sz="1900"/>
        </a:p>
      </dgm:t>
    </dgm:pt>
    <dgm:pt modelId="{3BF376AE-6E41-4DA4-89D5-E89359F6E475}">
      <dgm:prSet phldrT="[Text]" custT="1"/>
      <dgm:spPr/>
      <dgm:t>
        <a:bodyPr/>
        <a:lstStyle/>
        <a:p>
          <a:pPr algn="l"/>
          <a:endParaRPr lang="en-IN" sz="1900" dirty="0"/>
        </a:p>
      </dgm:t>
    </dgm:pt>
    <dgm:pt modelId="{990A0047-17F8-4ECB-95C3-7A94FEBAC309}" type="parTrans" cxnId="{1887B467-C9BE-44D1-BB4F-E59C4EA250CD}">
      <dgm:prSet/>
      <dgm:spPr/>
      <dgm:t>
        <a:bodyPr/>
        <a:lstStyle/>
        <a:p>
          <a:pPr algn="l"/>
          <a:endParaRPr lang="en-IN" sz="1900"/>
        </a:p>
      </dgm:t>
    </dgm:pt>
    <dgm:pt modelId="{E8E32E97-5D44-4DB9-871E-69D9651CF6B2}" type="sibTrans" cxnId="{1887B467-C9BE-44D1-BB4F-E59C4EA250CD}">
      <dgm:prSet/>
      <dgm:spPr/>
      <dgm:t>
        <a:bodyPr/>
        <a:lstStyle/>
        <a:p>
          <a:pPr algn="l"/>
          <a:endParaRPr lang="en-IN" sz="1900"/>
        </a:p>
      </dgm:t>
    </dgm:pt>
    <dgm:pt modelId="{EA392732-2856-43C1-BF26-37340E2ED81F}">
      <dgm:prSet phldrT="[Text]" custT="1"/>
      <dgm:spPr/>
      <dgm:t>
        <a:bodyPr/>
        <a:lstStyle/>
        <a:p>
          <a:pPr algn="l"/>
          <a:r>
            <a:rPr lang="en-IN" sz="1900" dirty="0" smtClean="0"/>
            <a:t>Population</a:t>
          </a:r>
          <a:endParaRPr lang="en-IN" sz="1900" dirty="0"/>
        </a:p>
      </dgm:t>
    </dgm:pt>
    <dgm:pt modelId="{E5B67E80-971B-4801-9DF8-FE12B0A8B896}" type="parTrans" cxnId="{62793478-BE8D-4F59-B854-84E1815A6C13}">
      <dgm:prSet/>
      <dgm:spPr/>
      <dgm:t>
        <a:bodyPr/>
        <a:lstStyle/>
        <a:p>
          <a:pPr algn="l"/>
          <a:endParaRPr lang="en-IN" sz="1900"/>
        </a:p>
      </dgm:t>
    </dgm:pt>
    <dgm:pt modelId="{D9A272C0-E15D-417A-9000-B65076E3ED88}" type="sibTrans" cxnId="{62793478-BE8D-4F59-B854-84E1815A6C13}">
      <dgm:prSet/>
      <dgm:spPr/>
      <dgm:t>
        <a:bodyPr/>
        <a:lstStyle/>
        <a:p>
          <a:pPr algn="l"/>
          <a:endParaRPr lang="en-IN" sz="1900"/>
        </a:p>
      </dgm:t>
    </dgm:pt>
    <dgm:pt modelId="{02314CAD-A7D5-4050-AD99-F4FDC7E3C217}">
      <dgm:prSet phldrT="[Text]" custT="1"/>
      <dgm:spPr/>
      <dgm:t>
        <a:bodyPr/>
        <a:lstStyle/>
        <a:p>
          <a:pPr algn="l"/>
          <a:r>
            <a:rPr lang="en-IN" sz="1900" dirty="0" smtClean="0"/>
            <a:t>Waste generated in the ward per day</a:t>
          </a:r>
          <a:endParaRPr lang="en-IN" sz="1900" dirty="0"/>
        </a:p>
      </dgm:t>
    </dgm:pt>
    <dgm:pt modelId="{9A9D2FCA-C918-4857-894C-BE3C514E1584}" type="parTrans" cxnId="{0EB12DF7-CEC2-4E8F-BCE0-DCEB01A32BB0}">
      <dgm:prSet/>
      <dgm:spPr/>
      <dgm:t>
        <a:bodyPr/>
        <a:lstStyle/>
        <a:p>
          <a:pPr algn="l"/>
          <a:endParaRPr lang="en-IN" sz="1900"/>
        </a:p>
      </dgm:t>
    </dgm:pt>
    <dgm:pt modelId="{8F6DDFA4-65AC-4E53-8364-7D1CAE810A26}" type="sibTrans" cxnId="{0EB12DF7-CEC2-4E8F-BCE0-DCEB01A32BB0}">
      <dgm:prSet/>
      <dgm:spPr/>
      <dgm:t>
        <a:bodyPr/>
        <a:lstStyle/>
        <a:p>
          <a:pPr algn="l"/>
          <a:endParaRPr lang="en-IN" sz="1900"/>
        </a:p>
      </dgm:t>
    </dgm:pt>
    <dgm:pt modelId="{12B01E5F-0162-4198-916C-CA544FA655CF}">
      <dgm:prSet phldrT="[Text]" custT="1"/>
      <dgm:spPr/>
      <dgm:t>
        <a:bodyPr/>
        <a:lstStyle/>
        <a:p>
          <a:pPr algn="l"/>
          <a:r>
            <a:rPr lang="en-IN" sz="1900" dirty="0" smtClean="0"/>
            <a:t>Ward population</a:t>
          </a:r>
          <a:endParaRPr lang="en-IN" sz="1900" dirty="0"/>
        </a:p>
      </dgm:t>
    </dgm:pt>
    <dgm:pt modelId="{73AEBBBC-5E36-4B76-939F-5C45976E46EB}" type="parTrans" cxnId="{C27E043E-0F43-4820-9564-3203EF41BFC3}">
      <dgm:prSet/>
      <dgm:spPr/>
      <dgm:t>
        <a:bodyPr/>
        <a:lstStyle/>
        <a:p>
          <a:pPr algn="l"/>
          <a:endParaRPr lang="en-IN" sz="1900"/>
        </a:p>
      </dgm:t>
    </dgm:pt>
    <dgm:pt modelId="{E6AC004C-279C-475C-A770-C932BF84C1C3}" type="sibTrans" cxnId="{C27E043E-0F43-4820-9564-3203EF41BFC3}">
      <dgm:prSet/>
      <dgm:spPr/>
      <dgm:t>
        <a:bodyPr/>
        <a:lstStyle/>
        <a:p>
          <a:pPr algn="l"/>
          <a:endParaRPr lang="en-IN" sz="1900"/>
        </a:p>
      </dgm:t>
    </dgm:pt>
    <dgm:pt modelId="{5FBE8426-0D76-469B-8D66-392895B26B83}">
      <dgm:prSet phldrT="[Text]" custT="1"/>
      <dgm:spPr/>
      <dgm:t>
        <a:bodyPr/>
        <a:lstStyle/>
        <a:p>
          <a:pPr algn="l"/>
          <a:r>
            <a:rPr lang="en-IN" sz="1900" dirty="0" smtClean="0"/>
            <a:t>Number of Aero bins required</a:t>
          </a:r>
          <a:endParaRPr lang="en-IN" sz="1900" dirty="0"/>
        </a:p>
      </dgm:t>
    </dgm:pt>
    <dgm:pt modelId="{FAAB601A-06A7-42DF-9CD3-2A68F1238B17}" type="parTrans" cxnId="{30DC7043-F3D8-4BE8-8DC7-E1497EF0879B}">
      <dgm:prSet/>
      <dgm:spPr/>
      <dgm:t>
        <a:bodyPr/>
        <a:lstStyle/>
        <a:p>
          <a:pPr algn="l"/>
          <a:endParaRPr lang="en-IN" sz="1900"/>
        </a:p>
      </dgm:t>
    </dgm:pt>
    <dgm:pt modelId="{346CDBC4-582C-4F34-AED9-A8924527C9E4}" type="sibTrans" cxnId="{30DC7043-F3D8-4BE8-8DC7-E1497EF0879B}">
      <dgm:prSet/>
      <dgm:spPr/>
      <dgm:t>
        <a:bodyPr/>
        <a:lstStyle/>
        <a:p>
          <a:pPr algn="l"/>
          <a:endParaRPr lang="en-IN" sz="1900"/>
        </a:p>
      </dgm:t>
    </dgm:pt>
    <dgm:pt modelId="{27DB18B8-5E1A-42C7-8DDD-B4BC8EAB1089}">
      <dgm:prSet phldrT="[Text]" custT="1"/>
      <dgm:spPr/>
      <dgm:t>
        <a:bodyPr/>
        <a:lstStyle/>
        <a:p>
          <a:pPr algn="l"/>
          <a:r>
            <a:rPr lang="en-IN" sz="1900" dirty="0" smtClean="0"/>
            <a:t> Maximum Aero bin capacity</a:t>
          </a:r>
          <a:endParaRPr lang="en-IN" sz="1900" dirty="0"/>
        </a:p>
      </dgm:t>
    </dgm:pt>
    <dgm:pt modelId="{D6E1A279-955A-442F-8030-AEDDE5A298EB}" type="parTrans" cxnId="{4DF1C883-45A5-43A9-B977-207452BB5F06}">
      <dgm:prSet/>
      <dgm:spPr/>
      <dgm:t>
        <a:bodyPr/>
        <a:lstStyle/>
        <a:p>
          <a:pPr algn="l"/>
          <a:endParaRPr lang="en-IN" sz="1900"/>
        </a:p>
      </dgm:t>
    </dgm:pt>
    <dgm:pt modelId="{4123450A-A108-4B5D-BB69-AEFF2E399F12}" type="sibTrans" cxnId="{4DF1C883-45A5-43A9-B977-207452BB5F06}">
      <dgm:prSet/>
      <dgm:spPr/>
      <dgm:t>
        <a:bodyPr/>
        <a:lstStyle/>
        <a:p>
          <a:pPr algn="l"/>
          <a:endParaRPr lang="en-IN" sz="1900"/>
        </a:p>
      </dgm:t>
    </dgm:pt>
    <dgm:pt modelId="{A8169A67-72A4-4638-92B6-C7971E1079A5}">
      <dgm:prSet phldrT="[Text]" custT="1"/>
      <dgm:spPr/>
      <dgm:t>
        <a:bodyPr/>
        <a:lstStyle/>
        <a:p>
          <a:pPr algn="l"/>
          <a:r>
            <a:rPr lang="en-IN" sz="1900" dirty="0" smtClean="0"/>
            <a:t>Waste generated by TMC per day</a:t>
          </a:r>
          <a:endParaRPr lang="en-IN" sz="1900" dirty="0"/>
        </a:p>
      </dgm:t>
    </dgm:pt>
    <dgm:pt modelId="{8A4B7282-795C-419F-98F8-139138C7212D}" type="parTrans" cxnId="{FE62108C-6E2C-4F13-88FB-EB5D3619D59A}">
      <dgm:prSet/>
      <dgm:spPr/>
      <dgm:t>
        <a:bodyPr/>
        <a:lstStyle/>
        <a:p>
          <a:pPr algn="l"/>
          <a:endParaRPr lang="en-IN" sz="1900"/>
        </a:p>
      </dgm:t>
    </dgm:pt>
    <dgm:pt modelId="{EF076DD4-3D20-4C01-AE60-DEEEBBEEBB2F}" type="sibTrans" cxnId="{FE62108C-6E2C-4F13-88FB-EB5D3619D59A}">
      <dgm:prSet/>
      <dgm:spPr/>
      <dgm:t>
        <a:bodyPr/>
        <a:lstStyle/>
        <a:p>
          <a:pPr algn="l"/>
          <a:endParaRPr lang="en-IN" sz="1900"/>
        </a:p>
      </dgm:t>
    </dgm:pt>
    <dgm:pt modelId="{FDE76F80-2988-4D38-8DEB-C65C46D7054D}">
      <dgm:prSet phldrT="[Text]" custT="1"/>
      <dgm:spPr/>
      <dgm:t>
        <a:bodyPr/>
        <a:lstStyle/>
        <a:p>
          <a:pPr algn="l"/>
          <a:endParaRPr lang="en-IN" sz="1900" dirty="0"/>
        </a:p>
      </dgm:t>
    </dgm:pt>
    <dgm:pt modelId="{5858D15F-58AF-4313-9008-668C62089BED}" type="parTrans" cxnId="{B27B33DE-5BE4-4B9C-925C-B105CAF1CD57}">
      <dgm:prSet/>
      <dgm:spPr/>
      <dgm:t>
        <a:bodyPr/>
        <a:lstStyle/>
        <a:p>
          <a:pPr algn="l"/>
          <a:endParaRPr lang="en-IN" sz="1900"/>
        </a:p>
      </dgm:t>
    </dgm:pt>
    <dgm:pt modelId="{35D4D6F1-B642-4CF2-AB8D-B58D0C63E9C3}" type="sibTrans" cxnId="{B27B33DE-5BE4-4B9C-925C-B105CAF1CD57}">
      <dgm:prSet/>
      <dgm:spPr/>
      <dgm:t>
        <a:bodyPr/>
        <a:lstStyle/>
        <a:p>
          <a:pPr algn="l"/>
          <a:endParaRPr lang="en-IN" sz="1900"/>
        </a:p>
      </dgm:t>
    </dgm:pt>
    <dgm:pt modelId="{541E3453-23FE-46B3-B4F3-7CA35C3788AC}">
      <dgm:prSet phldrT="[Text]" custT="1"/>
      <dgm:spPr/>
      <dgm:t>
        <a:bodyPr/>
        <a:lstStyle/>
        <a:p>
          <a:pPr algn="l"/>
          <a:r>
            <a:rPr lang="en-IN" sz="1900" dirty="0" smtClean="0"/>
            <a:t>Reducing the effect of source level elimination</a:t>
          </a:r>
          <a:endParaRPr lang="en-IN" sz="1900" dirty="0"/>
        </a:p>
      </dgm:t>
    </dgm:pt>
    <dgm:pt modelId="{8B3DF9C8-1E1F-4DEB-95F9-22AFB844436D}" type="parTrans" cxnId="{786888BA-3F32-406F-A58C-7550D60AC4C2}">
      <dgm:prSet/>
      <dgm:spPr/>
    </dgm:pt>
    <dgm:pt modelId="{310D6AA8-7D66-4765-B675-3FC409262558}" type="sibTrans" cxnId="{786888BA-3F32-406F-A58C-7550D60AC4C2}">
      <dgm:prSet/>
      <dgm:spPr/>
    </dgm:pt>
    <dgm:pt modelId="{857D5452-CAA3-4CA1-A726-AE231735129E}" type="pres">
      <dgm:prSet presAssocID="{F837B904-433D-4732-B9B0-9AAEF10519E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7205540-0455-4EF2-A8A0-7D790686B208}" type="pres">
      <dgm:prSet presAssocID="{F837B904-433D-4732-B9B0-9AAEF10519E6}" presName="tSp" presStyleCnt="0"/>
      <dgm:spPr/>
    </dgm:pt>
    <dgm:pt modelId="{B83FD5D4-FA3E-460C-99DE-468D84C48330}" type="pres">
      <dgm:prSet presAssocID="{F837B904-433D-4732-B9B0-9AAEF10519E6}" presName="bSp" presStyleCnt="0"/>
      <dgm:spPr/>
    </dgm:pt>
    <dgm:pt modelId="{E0CE50EB-7FC3-453C-8024-5F0D347F1B8A}" type="pres">
      <dgm:prSet presAssocID="{F837B904-433D-4732-B9B0-9AAEF10519E6}" presName="process" presStyleCnt="0"/>
      <dgm:spPr/>
    </dgm:pt>
    <dgm:pt modelId="{532C5896-1878-4797-88A9-64BFEA578C2F}" type="pres">
      <dgm:prSet presAssocID="{50AB6D8A-2A9D-4C52-9FB8-0BC1D9EC3BF1}" presName="composite1" presStyleCnt="0"/>
      <dgm:spPr/>
    </dgm:pt>
    <dgm:pt modelId="{2F8C01FA-DAAA-454E-B958-6899CEA08B90}" type="pres">
      <dgm:prSet presAssocID="{50AB6D8A-2A9D-4C52-9FB8-0BC1D9EC3BF1}" presName="dummyNode1" presStyleLbl="node1" presStyleIdx="0" presStyleCnt="3"/>
      <dgm:spPr/>
    </dgm:pt>
    <dgm:pt modelId="{CDA7DFA7-4D74-405D-BA60-46B39295EBFC}" type="pres">
      <dgm:prSet presAssocID="{50AB6D8A-2A9D-4C52-9FB8-0BC1D9EC3BF1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C145F7-5612-4C93-97B3-1ACB38064CDC}" type="pres">
      <dgm:prSet presAssocID="{50AB6D8A-2A9D-4C52-9FB8-0BC1D9EC3BF1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0DBC2F-CB6B-49DE-932D-FA13CE3061AF}" type="pres">
      <dgm:prSet presAssocID="{50AB6D8A-2A9D-4C52-9FB8-0BC1D9EC3BF1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2B35486-A7CF-474C-A7A1-09C4B250F62D}" type="pres">
      <dgm:prSet presAssocID="{50AB6D8A-2A9D-4C52-9FB8-0BC1D9EC3BF1}" presName="connSite1" presStyleCnt="0"/>
      <dgm:spPr/>
    </dgm:pt>
    <dgm:pt modelId="{80E382CF-BB0C-40E5-B241-291A2443831D}" type="pres">
      <dgm:prSet presAssocID="{DBBC6B30-9928-414A-B2DF-A7954AC51DD1}" presName="Name9" presStyleLbl="sibTrans2D1" presStyleIdx="0" presStyleCnt="2"/>
      <dgm:spPr/>
      <dgm:t>
        <a:bodyPr/>
        <a:lstStyle/>
        <a:p>
          <a:endParaRPr lang="en-IN"/>
        </a:p>
      </dgm:t>
    </dgm:pt>
    <dgm:pt modelId="{A5EB1F36-C9D9-4611-8DB7-E2FEDB1427DE}" type="pres">
      <dgm:prSet presAssocID="{02314CAD-A7D5-4050-AD99-F4FDC7E3C217}" presName="composite2" presStyleCnt="0"/>
      <dgm:spPr/>
    </dgm:pt>
    <dgm:pt modelId="{63CB8E85-E4EB-4CC5-84C6-0AABA5EE4884}" type="pres">
      <dgm:prSet presAssocID="{02314CAD-A7D5-4050-AD99-F4FDC7E3C217}" presName="dummyNode2" presStyleLbl="node1" presStyleIdx="0" presStyleCnt="3"/>
      <dgm:spPr/>
    </dgm:pt>
    <dgm:pt modelId="{1F727493-57DA-4586-BA0D-FE6F8E9C62A8}" type="pres">
      <dgm:prSet presAssocID="{02314CAD-A7D5-4050-AD99-F4FDC7E3C217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1471B05-D192-4B62-84D3-B957C35023A2}" type="pres">
      <dgm:prSet presAssocID="{02314CAD-A7D5-4050-AD99-F4FDC7E3C217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4411359-CEEC-494B-9A33-41F1F80E2D63}" type="pres">
      <dgm:prSet presAssocID="{02314CAD-A7D5-4050-AD99-F4FDC7E3C217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CAC0DC-A61E-4962-AB91-AB037D0FE74F}" type="pres">
      <dgm:prSet presAssocID="{02314CAD-A7D5-4050-AD99-F4FDC7E3C217}" presName="connSite2" presStyleCnt="0"/>
      <dgm:spPr/>
    </dgm:pt>
    <dgm:pt modelId="{979924F6-2888-463F-B2D6-82C3CA9C9917}" type="pres">
      <dgm:prSet presAssocID="{8F6DDFA4-65AC-4E53-8364-7D1CAE810A26}" presName="Name18" presStyleLbl="sibTrans2D1" presStyleIdx="1" presStyleCnt="2"/>
      <dgm:spPr/>
      <dgm:t>
        <a:bodyPr/>
        <a:lstStyle/>
        <a:p>
          <a:endParaRPr lang="en-IN"/>
        </a:p>
      </dgm:t>
    </dgm:pt>
    <dgm:pt modelId="{89F2BB98-7A43-4509-A67C-F208403B22ED}" type="pres">
      <dgm:prSet presAssocID="{5FBE8426-0D76-469B-8D66-392895B26B83}" presName="composite1" presStyleCnt="0"/>
      <dgm:spPr/>
    </dgm:pt>
    <dgm:pt modelId="{0D69D1E5-3913-4ACB-B4CD-D2E2A11D9077}" type="pres">
      <dgm:prSet presAssocID="{5FBE8426-0D76-469B-8D66-392895B26B83}" presName="dummyNode1" presStyleLbl="node1" presStyleIdx="1" presStyleCnt="3"/>
      <dgm:spPr/>
    </dgm:pt>
    <dgm:pt modelId="{36B47F75-8F33-45D9-BE85-A5463C9DD223}" type="pres">
      <dgm:prSet presAssocID="{5FBE8426-0D76-469B-8D66-392895B26B83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261D88A-5603-44A8-9B9F-920131F5DFF0}" type="pres">
      <dgm:prSet presAssocID="{5FBE8426-0D76-469B-8D66-392895B26B83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8059069-A2B4-465F-ADD0-1A5DAE538A87}" type="pres">
      <dgm:prSet presAssocID="{5FBE8426-0D76-469B-8D66-392895B26B83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924431C-CD1F-4252-9F62-55B89792FCD8}" type="pres">
      <dgm:prSet presAssocID="{5FBE8426-0D76-469B-8D66-392895B26B83}" presName="connSite1" presStyleCnt="0"/>
      <dgm:spPr/>
    </dgm:pt>
  </dgm:ptLst>
  <dgm:cxnLst>
    <dgm:cxn modelId="{5E22FB38-E9BF-4D5D-A10D-204EB7D08C46}" type="presOf" srcId="{5FBE8426-0D76-469B-8D66-392895B26B83}" destId="{68059069-A2B4-465F-ADD0-1A5DAE538A87}" srcOrd="0" destOrd="0" presId="urn:microsoft.com/office/officeart/2005/8/layout/hProcess4"/>
    <dgm:cxn modelId="{4DF1C883-45A5-43A9-B977-207452BB5F06}" srcId="{5FBE8426-0D76-469B-8D66-392895B26B83}" destId="{27DB18B8-5E1A-42C7-8DDD-B4BC8EAB1089}" srcOrd="0" destOrd="0" parTransId="{D6E1A279-955A-442F-8030-AEDDE5A298EB}" sibTransId="{4123450A-A108-4B5D-BB69-AEFF2E399F12}"/>
    <dgm:cxn modelId="{71ACC744-03E1-4376-A615-402199BA2B64}" type="presOf" srcId="{3BF376AE-6E41-4DA4-89D5-E89359F6E475}" destId="{CDA7DFA7-4D74-405D-BA60-46B39295EBFC}" srcOrd="0" destOrd="0" presId="urn:microsoft.com/office/officeart/2005/8/layout/hProcess4"/>
    <dgm:cxn modelId="{C27E043E-0F43-4820-9564-3203EF41BFC3}" srcId="{02314CAD-A7D5-4050-AD99-F4FDC7E3C217}" destId="{12B01E5F-0162-4198-916C-CA544FA655CF}" srcOrd="0" destOrd="0" parTransId="{73AEBBBC-5E36-4B76-939F-5C45976E46EB}" sibTransId="{E6AC004C-279C-475C-A770-C932BF84C1C3}"/>
    <dgm:cxn modelId="{B128D3D9-26A7-4AEA-AEC3-36D8097E8F32}" type="presOf" srcId="{27DB18B8-5E1A-42C7-8DDD-B4BC8EAB1089}" destId="{36B47F75-8F33-45D9-BE85-A5463C9DD223}" srcOrd="0" destOrd="0" presId="urn:microsoft.com/office/officeart/2005/8/layout/hProcess4"/>
    <dgm:cxn modelId="{EAC6184C-68D3-4295-8B50-DEC92C1EF1AF}" type="presOf" srcId="{12B01E5F-0162-4198-916C-CA544FA655CF}" destId="{51471B05-D192-4B62-84D3-B957C35023A2}" srcOrd="1" destOrd="0" presId="urn:microsoft.com/office/officeart/2005/8/layout/hProcess4"/>
    <dgm:cxn modelId="{5E5EE7F6-248C-4153-B2C8-05BEFBA96D62}" type="presOf" srcId="{12B01E5F-0162-4198-916C-CA544FA655CF}" destId="{1F727493-57DA-4586-BA0D-FE6F8E9C62A8}" srcOrd="0" destOrd="0" presId="urn:microsoft.com/office/officeart/2005/8/layout/hProcess4"/>
    <dgm:cxn modelId="{19D62E3B-186C-481E-B198-862EFA1E3925}" type="presOf" srcId="{F837B904-433D-4732-B9B0-9AAEF10519E6}" destId="{857D5452-CAA3-4CA1-A726-AE231735129E}" srcOrd="0" destOrd="0" presId="urn:microsoft.com/office/officeart/2005/8/layout/hProcess4"/>
    <dgm:cxn modelId="{30DC7043-F3D8-4BE8-8DC7-E1497EF0879B}" srcId="{F837B904-433D-4732-B9B0-9AAEF10519E6}" destId="{5FBE8426-0D76-469B-8D66-392895B26B83}" srcOrd="2" destOrd="0" parTransId="{FAAB601A-06A7-42DF-9CD3-2A68F1238B17}" sibTransId="{346CDBC4-582C-4F34-AED9-A8924527C9E4}"/>
    <dgm:cxn modelId="{FE62108C-6E2C-4F13-88FB-EB5D3619D59A}" srcId="{50AB6D8A-2A9D-4C52-9FB8-0BC1D9EC3BF1}" destId="{A8169A67-72A4-4638-92B6-C7971E1079A5}" srcOrd="2" destOrd="0" parTransId="{8A4B7282-795C-419F-98F8-139138C7212D}" sibTransId="{EF076DD4-3D20-4C01-AE60-DEEEBBEEBB2F}"/>
    <dgm:cxn modelId="{62793478-BE8D-4F59-B854-84E1815A6C13}" srcId="{50AB6D8A-2A9D-4C52-9FB8-0BC1D9EC3BF1}" destId="{EA392732-2856-43C1-BF26-37340E2ED81F}" srcOrd="1" destOrd="0" parTransId="{E5B67E80-971B-4801-9DF8-FE12B0A8B896}" sibTransId="{D9A272C0-E15D-417A-9000-B65076E3ED88}"/>
    <dgm:cxn modelId="{D9FB9B73-BC8A-426E-9FCE-2C3E6EAB8C93}" type="presOf" srcId="{A8169A67-72A4-4638-92B6-C7971E1079A5}" destId="{CDA7DFA7-4D74-405D-BA60-46B39295EBFC}" srcOrd="0" destOrd="2" presId="urn:microsoft.com/office/officeart/2005/8/layout/hProcess4"/>
    <dgm:cxn modelId="{A7F2352F-A49A-45D6-BEA2-4CA6FFE601F6}" type="presOf" srcId="{27DB18B8-5E1A-42C7-8DDD-B4BC8EAB1089}" destId="{4261D88A-5603-44A8-9B9F-920131F5DFF0}" srcOrd="1" destOrd="0" presId="urn:microsoft.com/office/officeart/2005/8/layout/hProcess4"/>
    <dgm:cxn modelId="{786888BA-3F32-406F-A58C-7550D60AC4C2}" srcId="{5FBE8426-0D76-469B-8D66-392895B26B83}" destId="{541E3453-23FE-46B3-B4F3-7CA35C3788AC}" srcOrd="1" destOrd="0" parTransId="{8B3DF9C8-1E1F-4DEB-95F9-22AFB844436D}" sibTransId="{310D6AA8-7D66-4765-B675-3FC409262558}"/>
    <dgm:cxn modelId="{BD9084DB-20D0-4C65-B3B1-3498821EA308}" type="presOf" srcId="{8F6DDFA4-65AC-4E53-8364-7D1CAE810A26}" destId="{979924F6-2888-463F-B2D6-82C3CA9C9917}" srcOrd="0" destOrd="0" presId="urn:microsoft.com/office/officeart/2005/8/layout/hProcess4"/>
    <dgm:cxn modelId="{B710DD6A-9547-4E53-AAFC-11F230C0E5E7}" type="presOf" srcId="{541E3453-23FE-46B3-B4F3-7CA35C3788AC}" destId="{4261D88A-5603-44A8-9B9F-920131F5DFF0}" srcOrd="1" destOrd="1" presId="urn:microsoft.com/office/officeart/2005/8/layout/hProcess4"/>
    <dgm:cxn modelId="{DC9094DE-0D23-4AA5-AAEF-3C61C6B141AA}" type="presOf" srcId="{02314CAD-A7D5-4050-AD99-F4FDC7E3C217}" destId="{64411359-CEEC-494B-9A33-41F1F80E2D63}" srcOrd="0" destOrd="0" presId="urn:microsoft.com/office/officeart/2005/8/layout/hProcess4"/>
    <dgm:cxn modelId="{B27B33DE-5BE4-4B9C-925C-B105CAF1CD57}" srcId="{5FBE8426-0D76-469B-8D66-392895B26B83}" destId="{FDE76F80-2988-4D38-8DEB-C65C46D7054D}" srcOrd="2" destOrd="0" parTransId="{5858D15F-58AF-4313-9008-668C62089BED}" sibTransId="{35D4D6F1-B642-4CF2-AB8D-B58D0C63E9C3}"/>
    <dgm:cxn modelId="{0EB12DF7-CEC2-4E8F-BCE0-DCEB01A32BB0}" srcId="{F837B904-433D-4732-B9B0-9AAEF10519E6}" destId="{02314CAD-A7D5-4050-AD99-F4FDC7E3C217}" srcOrd="1" destOrd="0" parTransId="{9A9D2FCA-C918-4857-894C-BE3C514E1584}" sibTransId="{8F6DDFA4-65AC-4E53-8364-7D1CAE810A26}"/>
    <dgm:cxn modelId="{5FF415D7-1E93-48AE-9FC5-98C2967EDB02}" type="presOf" srcId="{DBBC6B30-9928-414A-B2DF-A7954AC51DD1}" destId="{80E382CF-BB0C-40E5-B241-291A2443831D}" srcOrd="0" destOrd="0" presId="urn:microsoft.com/office/officeart/2005/8/layout/hProcess4"/>
    <dgm:cxn modelId="{00B08F78-6D0E-43AB-8DA8-E20C80747C9A}" type="presOf" srcId="{EA392732-2856-43C1-BF26-37340E2ED81F}" destId="{CDA7DFA7-4D74-405D-BA60-46B39295EBFC}" srcOrd="0" destOrd="1" presId="urn:microsoft.com/office/officeart/2005/8/layout/hProcess4"/>
    <dgm:cxn modelId="{1887B467-C9BE-44D1-BB4F-E59C4EA250CD}" srcId="{50AB6D8A-2A9D-4C52-9FB8-0BC1D9EC3BF1}" destId="{3BF376AE-6E41-4DA4-89D5-E89359F6E475}" srcOrd="0" destOrd="0" parTransId="{990A0047-17F8-4ECB-95C3-7A94FEBAC309}" sibTransId="{E8E32E97-5D44-4DB9-871E-69D9651CF6B2}"/>
    <dgm:cxn modelId="{FA4A0F1E-9A67-4654-9560-DA619C996116}" type="presOf" srcId="{3BF376AE-6E41-4DA4-89D5-E89359F6E475}" destId="{1AC145F7-5612-4C93-97B3-1ACB38064CDC}" srcOrd="1" destOrd="0" presId="urn:microsoft.com/office/officeart/2005/8/layout/hProcess4"/>
    <dgm:cxn modelId="{115F6FC3-97D8-4C13-8906-4B59DE8FFB63}" type="presOf" srcId="{50AB6D8A-2A9D-4C52-9FB8-0BC1D9EC3BF1}" destId="{FB0DBC2F-CB6B-49DE-932D-FA13CE3061AF}" srcOrd="0" destOrd="0" presId="urn:microsoft.com/office/officeart/2005/8/layout/hProcess4"/>
    <dgm:cxn modelId="{3E83BCCC-31FC-48CF-976D-97C1FB5CA6BB}" type="presOf" srcId="{A8169A67-72A4-4638-92B6-C7971E1079A5}" destId="{1AC145F7-5612-4C93-97B3-1ACB38064CDC}" srcOrd="1" destOrd="2" presId="urn:microsoft.com/office/officeart/2005/8/layout/hProcess4"/>
    <dgm:cxn modelId="{756A36E0-A283-4258-AB07-CD7462A2DF67}" type="presOf" srcId="{541E3453-23FE-46B3-B4F3-7CA35C3788AC}" destId="{36B47F75-8F33-45D9-BE85-A5463C9DD223}" srcOrd="0" destOrd="1" presId="urn:microsoft.com/office/officeart/2005/8/layout/hProcess4"/>
    <dgm:cxn modelId="{E4F0C863-F81C-439D-B641-FEFC097054EE}" type="presOf" srcId="{FDE76F80-2988-4D38-8DEB-C65C46D7054D}" destId="{4261D88A-5603-44A8-9B9F-920131F5DFF0}" srcOrd="1" destOrd="2" presId="urn:microsoft.com/office/officeart/2005/8/layout/hProcess4"/>
    <dgm:cxn modelId="{B09FF7CB-A3CE-4F9B-A099-142B5F0F09B5}" type="presOf" srcId="{FDE76F80-2988-4D38-8DEB-C65C46D7054D}" destId="{36B47F75-8F33-45D9-BE85-A5463C9DD223}" srcOrd="0" destOrd="2" presId="urn:microsoft.com/office/officeart/2005/8/layout/hProcess4"/>
    <dgm:cxn modelId="{A2DE47E5-C2EC-4619-B2E9-FB091A851DFE}" type="presOf" srcId="{EA392732-2856-43C1-BF26-37340E2ED81F}" destId="{1AC145F7-5612-4C93-97B3-1ACB38064CDC}" srcOrd="1" destOrd="1" presId="urn:microsoft.com/office/officeart/2005/8/layout/hProcess4"/>
    <dgm:cxn modelId="{BA281A29-3B23-493E-A271-B96033C552FC}" srcId="{F837B904-433D-4732-B9B0-9AAEF10519E6}" destId="{50AB6D8A-2A9D-4C52-9FB8-0BC1D9EC3BF1}" srcOrd="0" destOrd="0" parTransId="{CFD563FF-494C-436F-BCE6-8713349A6616}" sibTransId="{DBBC6B30-9928-414A-B2DF-A7954AC51DD1}"/>
    <dgm:cxn modelId="{CB2DAA6B-0FA6-4BA8-A535-791A2AFA2C2C}" type="presParOf" srcId="{857D5452-CAA3-4CA1-A726-AE231735129E}" destId="{17205540-0455-4EF2-A8A0-7D790686B208}" srcOrd="0" destOrd="0" presId="urn:microsoft.com/office/officeart/2005/8/layout/hProcess4"/>
    <dgm:cxn modelId="{6D3A9BC4-1E2A-4CF0-B18C-3662AEF67D0A}" type="presParOf" srcId="{857D5452-CAA3-4CA1-A726-AE231735129E}" destId="{B83FD5D4-FA3E-460C-99DE-468D84C48330}" srcOrd="1" destOrd="0" presId="urn:microsoft.com/office/officeart/2005/8/layout/hProcess4"/>
    <dgm:cxn modelId="{9CF7AA47-6442-40F7-A2AB-717D4E44861C}" type="presParOf" srcId="{857D5452-CAA3-4CA1-A726-AE231735129E}" destId="{E0CE50EB-7FC3-453C-8024-5F0D347F1B8A}" srcOrd="2" destOrd="0" presId="urn:microsoft.com/office/officeart/2005/8/layout/hProcess4"/>
    <dgm:cxn modelId="{D6F568D1-16E6-4042-94BE-9B646F1D8DFE}" type="presParOf" srcId="{E0CE50EB-7FC3-453C-8024-5F0D347F1B8A}" destId="{532C5896-1878-4797-88A9-64BFEA578C2F}" srcOrd="0" destOrd="0" presId="urn:microsoft.com/office/officeart/2005/8/layout/hProcess4"/>
    <dgm:cxn modelId="{DE0CF988-6DD6-4F6E-A496-7515B85726CC}" type="presParOf" srcId="{532C5896-1878-4797-88A9-64BFEA578C2F}" destId="{2F8C01FA-DAAA-454E-B958-6899CEA08B90}" srcOrd="0" destOrd="0" presId="urn:microsoft.com/office/officeart/2005/8/layout/hProcess4"/>
    <dgm:cxn modelId="{40384BA8-36EE-4877-A86C-EFB49395750B}" type="presParOf" srcId="{532C5896-1878-4797-88A9-64BFEA578C2F}" destId="{CDA7DFA7-4D74-405D-BA60-46B39295EBFC}" srcOrd="1" destOrd="0" presId="urn:microsoft.com/office/officeart/2005/8/layout/hProcess4"/>
    <dgm:cxn modelId="{796AF6BE-5847-47B4-8E6F-6E8B5F1EC382}" type="presParOf" srcId="{532C5896-1878-4797-88A9-64BFEA578C2F}" destId="{1AC145F7-5612-4C93-97B3-1ACB38064CDC}" srcOrd="2" destOrd="0" presId="urn:microsoft.com/office/officeart/2005/8/layout/hProcess4"/>
    <dgm:cxn modelId="{F9EB22B8-5C3D-442C-AD3A-69DD7C70E7B2}" type="presParOf" srcId="{532C5896-1878-4797-88A9-64BFEA578C2F}" destId="{FB0DBC2F-CB6B-49DE-932D-FA13CE3061AF}" srcOrd="3" destOrd="0" presId="urn:microsoft.com/office/officeart/2005/8/layout/hProcess4"/>
    <dgm:cxn modelId="{17CC98A5-0E8E-4D30-9E79-07C634953F2E}" type="presParOf" srcId="{532C5896-1878-4797-88A9-64BFEA578C2F}" destId="{22B35486-A7CF-474C-A7A1-09C4B250F62D}" srcOrd="4" destOrd="0" presId="urn:microsoft.com/office/officeart/2005/8/layout/hProcess4"/>
    <dgm:cxn modelId="{A8EF5910-DC67-4D5B-A3EC-6CFEB7EAD1FB}" type="presParOf" srcId="{E0CE50EB-7FC3-453C-8024-5F0D347F1B8A}" destId="{80E382CF-BB0C-40E5-B241-291A2443831D}" srcOrd="1" destOrd="0" presId="urn:microsoft.com/office/officeart/2005/8/layout/hProcess4"/>
    <dgm:cxn modelId="{1375A86E-33A6-4684-B44C-B5F65A38EFB2}" type="presParOf" srcId="{E0CE50EB-7FC3-453C-8024-5F0D347F1B8A}" destId="{A5EB1F36-C9D9-4611-8DB7-E2FEDB1427DE}" srcOrd="2" destOrd="0" presId="urn:microsoft.com/office/officeart/2005/8/layout/hProcess4"/>
    <dgm:cxn modelId="{B2C2545D-96E2-4854-9B43-6654CB78EF00}" type="presParOf" srcId="{A5EB1F36-C9D9-4611-8DB7-E2FEDB1427DE}" destId="{63CB8E85-E4EB-4CC5-84C6-0AABA5EE4884}" srcOrd="0" destOrd="0" presId="urn:microsoft.com/office/officeart/2005/8/layout/hProcess4"/>
    <dgm:cxn modelId="{A8995376-A157-4F6C-ABE6-D8A21B3A7493}" type="presParOf" srcId="{A5EB1F36-C9D9-4611-8DB7-E2FEDB1427DE}" destId="{1F727493-57DA-4586-BA0D-FE6F8E9C62A8}" srcOrd="1" destOrd="0" presId="urn:microsoft.com/office/officeart/2005/8/layout/hProcess4"/>
    <dgm:cxn modelId="{4AF0EB9D-12C4-4E8C-AA30-D35B8C0FD2E0}" type="presParOf" srcId="{A5EB1F36-C9D9-4611-8DB7-E2FEDB1427DE}" destId="{51471B05-D192-4B62-84D3-B957C35023A2}" srcOrd="2" destOrd="0" presId="urn:microsoft.com/office/officeart/2005/8/layout/hProcess4"/>
    <dgm:cxn modelId="{83485935-0F34-4038-B0EA-08C0CF8D4F21}" type="presParOf" srcId="{A5EB1F36-C9D9-4611-8DB7-E2FEDB1427DE}" destId="{64411359-CEEC-494B-9A33-41F1F80E2D63}" srcOrd="3" destOrd="0" presId="urn:microsoft.com/office/officeart/2005/8/layout/hProcess4"/>
    <dgm:cxn modelId="{AA88209C-7968-4AC3-8E0D-1CCE6D528EDC}" type="presParOf" srcId="{A5EB1F36-C9D9-4611-8DB7-E2FEDB1427DE}" destId="{E0CAC0DC-A61E-4962-AB91-AB037D0FE74F}" srcOrd="4" destOrd="0" presId="urn:microsoft.com/office/officeart/2005/8/layout/hProcess4"/>
    <dgm:cxn modelId="{956F9210-826E-404B-9C0D-13779FD82BF3}" type="presParOf" srcId="{E0CE50EB-7FC3-453C-8024-5F0D347F1B8A}" destId="{979924F6-2888-463F-B2D6-82C3CA9C9917}" srcOrd="3" destOrd="0" presId="urn:microsoft.com/office/officeart/2005/8/layout/hProcess4"/>
    <dgm:cxn modelId="{5BF7EBA1-B737-47E6-A327-A6866ACAB05C}" type="presParOf" srcId="{E0CE50EB-7FC3-453C-8024-5F0D347F1B8A}" destId="{89F2BB98-7A43-4509-A67C-F208403B22ED}" srcOrd="4" destOrd="0" presId="urn:microsoft.com/office/officeart/2005/8/layout/hProcess4"/>
    <dgm:cxn modelId="{77F3B051-116F-4C3B-990E-A114EB5E90E3}" type="presParOf" srcId="{89F2BB98-7A43-4509-A67C-F208403B22ED}" destId="{0D69D1E5-3913-4ACB-B4CD-D2E2A11D9077}" srcOrd="0" destOrd="0" presId="urn:microsoft.com/office/officeart/2005/8/layout/hProcess4"/>
    <dgm:cxn modelId="{E0A9F7FF-87AA-43E8-A810-A0D33D67A72A}" type="presParOf" srcId="{89F2BB98-7A43-4509-A67C-F208403B22ED}" destId="{36B47F75-8F33-45D9-BE85-A5463C9DD223}" srcOrd="1" destOrd="0" presId="urn:microsoft.com/office/officeart/2005/8/layout/hProcess4"/>
    <dgm:cxn modelId="{91C4078A-D261-40E4-91DD-928322387143}" type="presParOf" srcId="{89F2BB98-7A43-4509-A67C-F208403B22ED}" destId="{4261D88A-5603-44A8-9B9F-920131F5DFF0}" srcOrd="2" destOrd="0" presId="urn:microsoft.com/office/officeart/2005/8/layout/hProcess4"/>
    <dgm:cxn modelId="{5AF6BF0A-885C-44FA-B35F-9B9FFF1734C6}" type="presParOf" srcId="{89F2BB98-7A43-4509-A67C-F208403B22ED}" destId="{68059069-A2B4-465F-ADD0-1A5DAE538A87}" srcOrd="3" destOrd="0" presId="urn:microsoft.com/office/officeart/2005/8/layout/hProcess4"/>
    <dgm:cxn modelId="{409E4DC7-A159-4217-988E-3240C8B2F123}" type="presParOf" srcId="{89F2BB98-7A43-4509-A67C-F208403B22ED}" destId="{D924431C-CD1F-4252-9F62-55B89792FCD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7DFA7-4D74-405D-BA60-46B39295EBFC}">
      <dsp:nvSpPr>
        <dsp:cNvPr id="0" name=""/>
        <dsp:cNvSpPr/>
      </dsp:nvSpPr>
      <dsp:spPr>
        <a:xfrm>
          <a:off x="640443" y="1036011"/>
          <a:ext cx="2413662" cy="1990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Population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Waste generated by TMC per day</a:t>
          </a:r>
          <a:endParaRPr lang="en-IN" sz="1900" kern="1200" dirty="0"/>
        </a:p>
      </dsp:txBody>
      <dsp:txXfrm>
        <a:off x="686256" y="1081824"/>
        <a:ext cx="2322036" cy="1472548"/>
      </dsp:txXfrm>
    </dsp:sp>
    <dsp:sp modelId="{80E382CF-BB0C-40E5-B241-291A2443831D}">
      <dsp:nvSpPr>
        <dsp:cNvPr id="0" name=""/>
        <dsp:cNvSpPr/>
      </dsp:nvSpPr>
      <dsp:spPr>
        <a:xfrm>
          <a:off x="1961070" y="1381613"/>
          <a:ext cx="2851708" cy="2851708"/>
        </a:xfrm>
        <a:prstGeom prst="leftCircularArrow">
          <a:avLst>
            <a:gd name="adj1" fmla="val 3816"/>
            <a:gd name="adj2" fmla="val 477016"/>
            <a:gd name="adj3" fmla="val 2252527"/>
            <a:gd name="adj4" fmla="val 9024489"/>
            <a:gd name="adj5" fmla="val 445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DBC2F-CB6B-49DE-932D-FA13CE3061AF}">
      <dsp:nvSpPr>
        <dsp:cNvPr id="0" name=""/>
        <dsp:cNvSpPr/>
      </dsp:nvSpPr>
      <dsp:spPr>
        <a:xfrm>
          <a:off x="1176813" y="2600185"/>
          <a:ext cx="2145478" cy="853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Waste generated per </a:t>
          </a:r>
          <a:r>
            <a:rPr lang="en-IN" sz="1900" kern="1200" dirty="0" smtClean="0"/>
            <a:t>capita per day</a:t>
          </a:r>
          <a:endParaRPr lang="en-IN" sz="1900" kern="1200" dirty="0"/>
        </a:p>
      </dsp:txBody>
      <dsp:txXfrm>
        <a:off x="1201802" y="2625174"/>
        <a:ext cx="2095500" cy="803207"/>
      </dsp:txXfrm>
    </dsp:sp>
    <dsp:sp modelId="{1F727493-57DA-4586-BA0D-FE6F8E9C62A8}">
      <dsp:nvSpPr>
        <dsp:cNvPr id="0" name=""/>
        <dsp:cNvSpPr/>
      </dsp:nvSpPr>
      <dsp:spPr>
        <a:xfrm>
          <a:off x="3840426" y="1036011"/>
          <a:ext cx="2413662" cy="1990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Ward population</a:t>
          </a:r>
          <a:endParaRPr lang="en-IN" sz="1900" kern="1200" dirty="0"/>
        </a:p>
      </dsp:txBody>
      <dsp:txXfrm>
        <a:off x="3886239" y="1508417"/>
        <a:ext cx="2322036" cy="1472548"/>
      </dsp:txXfrm>
    </dsp:sp>
    <dsp:sp modelId="{979924F6-2888-463F-B2D6-82C3CA9C9917}">
      <dsp:nvSpPr>
        <dsp:cNvPr id="0" name=""/>
        <dsp:cNvSpPr/>
      </dsp:nvSpPr>
      <dsp:spPr>
        <a:xfrm>
          <a:off x="5140939" y="-248588"/>
          <a:ext cx="3160121" cy="3160121"/>
        </a:xfrm>
        <a:prstGeom prst="circularArrow">
          <a:avLst>
            <a:gd name="adj1" fmla="val 3443"/>
            <a:gd name="adj2" fmla="val 426640"/>
            <a:gd name="adj3" fmla="val 19397849"/>
            <a:gd name="adj4" fmla="val 12575511"/>
            <a:gd name="adj5" fmla="val 40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11359-CEEC-494B-9A33-41F1F80E2D63}">
      <dsp:nvSpPr>
        <dsp:cNvPr id="0" name=""/>
        <dsp:cNvSpPr/>
      </dsp:nvSpPr>
      <dsp:spPr>
        <a:xfrm>
          <a:off x="4376796" y="609418"/>
          <a:ext cx="2145478" cy="853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Waste generated in the ward per day</a:t>
          </a:r>
          <a:endParaRPr lang="en-IN" sz="1900" kern="1200" dirty="0"/>
        </a:p>
      </dsp:txBody>
      <dsp:txXfrm>
        <a:off x="4401785" y="634407"/>
        <a:ext cx="2095500" cy="803207"/>
      </dsp:txXfrm>
    </dsp:sp>
    <dsp:sp modelId="{36B47F75-8F33-45D9-BE85-A5463C9DD223}">
      <dsp:nvSpPr>
        <dsp:cNvPr id="0" name=""/>
        <dsp:cNvSpPr/>
      </dsp:nvSpPr>
      <dsp:spPr>
        <a:xfrm>
          <a:off x="7040409" y="1036011"/>
          <a:ext cx="2413662" cy="1990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 Maximum Aero bin capacity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Reducing the effect of source level elimination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900" kern="1200" dirty="0"/>
        </a:p>
      </dsp:txBody>
      <dsp:txXfrm>
        <a:off x="7086222" y="1081824"/>
        <a:ext cx="2322036" cy="1472548"/>
      </dsp:txXfrm>
    </dsp:sp>
    <dsp:sp modelId="{68059069-A2B4-465F-ADD0-1A5DAE538A87}">
      <dsp:nvSpPr>
        <dsp:cNvPr id="0" name=""/>
        <dsp:cNvSpPr/>
      </dsp:nvSpPr>
      <dsp:spPr>
        <a:xfrm>
          <a:off x="7576778" y="2600185"/>
          <a:ext cx="2145478" cy="853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Number of Aero bins required</a:t>
          </a:r>
          <a:endParaRPr lang="en-IN" sz="1900" kern="1200" dirty="0"/>
        </a:p>
      </dsp:txBody>
      <dsp:txXfrm>
        <a:off x="7601767" y="2625174"/>
        <a:ext cx="2095500" cy="803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2E547D-1406-4A6F-8F93-E441204CE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6667F8A-B889-49B3-AC77-5DDF11A08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889B-A0AC-4482-8592-5C96F2309420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67AFD4F-C0E7-421C-AF77-6F9CC963C9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74AB9F-6726-4FB1-8769-82E23336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9299-61FF-4B93-ADA6-2FD5975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B223-FFC0-462A-A3B8-EAA7CE0F8CBD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49E9A-41F7-4779-A581-48A7C374A2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96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5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0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8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8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339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11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485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23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49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62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xmlns="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8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1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3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4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8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8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61AC0E-7195-4ACF-AA0A-5E2923A9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9" y="4896411"/>
            <a:ext cx="5609222" cy="553747"/>
          </a:xfrm>
        </p:spPr>
        <p:txBody>
          <a:bodyPr anchor="t">
            <a:noAutofit/>
          </a:bodyPr>
          <a:lstStyle/>
          <a:p>
            <a:r>
              <a:rPr lang="en-IN" sz="4000" spc="-1" dirty="0">
                <a:solidFill>
                  <a:srgbClr val="FFFFFF"/>
                </a:solidFill>
                <a:latin typeface="Arial"/>
              </a:rPr>
              <a:t>PROJECT </a:t>
            </a:r>
            <a:r>
              <a:rPr lang="en-IN" sz="4000" spc="-1" dirty="0" smtClean="0">
                <a:solidFill>
                  <a:srgbClr val="FFFFFF"/>
                </a:solidFill>
                <a:latin typeface="Arial"/>
              </a:rPr>
              <a:t>RECYCLE</a:t>
            </a:r>
            <a:endParaRPr lang="en-IN" sz="4000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4253EE-4FA2-4843-BE27-C7D5B08F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9" y="4129891"/>
            <a:ext cx="5609219" cy="576738"/>
          </a:xfrm>
        </p:spPr>
        <p:txBody>
          <a:bodyPr anchor="b">
            <a:normAutofit fontScale="92500"/>
          </a:bodyPr>
          <a:lstStyle/>
          <a:p>
            <a:pPr algn="just"/>
            <a:r>
              <a:rPr lang="en-IN" sz="1600" spc="-1" dirty="0">
                <a:solidFill>
                  <a:srgbClr val="FFFFFF"/>
                </a:solidFill>
                <a:latin typeface="Arial"/>
              </a:rPr>
              <a:t>AN ANALYSIS </a:t>
            </a:r>
            <a:r>
              <a:rPr lang="en-IN" sz="1600" spc="-1" dirty="0" smtClean="0">
                <a:solidFill>
                  <a:srgbClr val="FFFFFF"/>
                </a:solidFill>
                <a:latin typeface="Arial"/>
              </a:rPr>
              <a:t>OF SOLID </a:t>
            </a:r>
            <a:r>
              <a:rPr lang="en-IN" sz="1600" spc="-1" dirty="0">
                <a:solidFill>
                  <a:srgbClr val="FFFFFF"/>
                </a:solidFill>
                <a:latin typeface="Arial"/>
              </a:rPr>
              <a:t>WASTE MANAGEMENT SYSTEM IN THIRUVANANTHAPURAM MUNICIPAL CORPORATION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6E384F5-137A-40B1-97F0-694CC6ECD5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EBA87361-6D30-46E4-834B-719CF5905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9DBC4630-03DA-474F-BBCB-BA3AE6B317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D89DB1C0-FEEC-4CB6-88B2-F9C5562E0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Open Book">
            <a:extLst>
              <a:ext uri="{FF2B5EF4-FFF2-40B4-BE49-F238E27FC236}">
                <a16:creationId xmlns:a16="http://schemas.microsoft.com/office/drawing/2014/main" xmlns="" id="{93E427C7-0218-4592-82DA-2431E4BF8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5250" y="164573"/>
            <a:ext cx="1636279" cy="163627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xmlns="" id="{78418A25-6EAC-4140-BFE6-284E1925B5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08163D1C-ED91-4D5F-A33B-CF1256B27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Chat">
            <a:extLst>
              <a:ext uri="{FF2B5EF4-FFF2-40B4-BE49-F238E27FC236}">
                <a16:creationId xmlns:a16="http://schemas.microsoft.com/office/drawing/2014/main" xmlns="" id="{EB71843F-0A0B-4317-B205-4B0A0B97C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80302" y="1293093"/>
            <a:ext cx="1827742" cy="1827742"/>
          </a:xfrm>
          <a:prstGeom prst="rect">
            <a:avLst/>
          </a:prstGeom>
        </p:spPr>
      </p:pic>
      <p:pic>
        <p:nvPicPr>
          <p:cNvPr id="7" name="Graphic 6" descr="Blackboard">
            <a:extLst>
              <a:ext uri="{FF2B5EF4-FFF2-40B4-BE49-F238E27FC236}">
                <a16:creationId xmlns:a16="http://schemas.microsoft.com/office/drawing/2014/main" xmlns="" id="{2696A1A4-8E43-47F6-A6DC-A9ADAB053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0924" y="3621724"/>
            <a:ext cx="2594886" cy="2594886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31103AB2-C090-458F-B752-294F23AFA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83D471F3-782A-4BA1-9CAB-FF5CDF0A75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Books on Shelf">
            <a:extLst>
              <a:ext uri="{FF2B5EF4-FFF2-40B4-BE49-F238E27FC236}">
                <a16:creationId xmlns:a16="http://schemas.microsoft.com/office/drawing/2014/main" xmlns="" id="{18A239E6-97C0-4A74-8E7A-C9FD39A8C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25024" y="327889"/>
            <a:ext cx="2260711" cy="2260711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814253EE-4FA2-4843-BE27-C7D5B08FFB81}"/>
              </a:ext>
            </a:extLst>
          </p:cNvPr>
          <p:cNvSpPr txBox="1">
            <a:spLocks/>
          </p:cNvSpPr>
          <p:nvPr/>
        </p:nvSpPr>
        <p:spPr>
          <a:xfrm>
            <a:off x="9294509" y="5666834"/>
            <a:ext cx="2863081" cy="1131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spc="-1" dirty="0"/>
              <a:t>A Project by</a:t>
            </a:r>
          </a:p>
          <a:p>
            <a:r>
              <a:rPr lang="en-IN" sz="1400" spc="-1" dirty="0"/>
              <a:t>Team </a:t>
            </a:r>
            <a:r>
              <a:rPr lang="en-IN" sz="1400" spc="-1" dirty="0" err="1"/>
              <a:t>BitPlease</a:t>
            </a:r>
            <a:endParaRPr lang="en-IN" sz="1400" spc="-1" dirty="0"/>
          </a:p>
          <a:p>
            <a:r>
              <a:rPr lang="en-IN" sz="1400" spc="-1" dirty="0"/>
              <a:t>Tech Department of </a:t>
            </a:r>
            <a:r>
              <a:rPr lang="en-IN" sz="1400" spc="-1" dirty="0" err="1"/>
              <a:t>Sahridaya</a:t>
            </a:r>
            <a:endParaRPr lang="en-IN" sz="1400" spc="-1" dirty="0"/>
          </a:p>
          <a:p>
            <a:pPr algn="just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3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Digitizing of ledger book data.</a:t>
            </a:r>
          </a:p>
          <a:p>
            <a:r>
              <a:rPr lang="en-IN" sz="2000" dirty="0" smtClean="0"/>
              <a:t>Importing the data into R and analysing.</a:t>
            </a:r>
          </a:p>
          <a:p>
            <a:r>
              <a:rPr lang="en-IN" sz="2000" dirty="0" smtClean="0"/>
              <a:t>Exporting data collected using ODK </a:t>
            </a:r>
            <a:r>
              <a:rPr lang="en-IN" sz="2000" dirty="0"/>
              <a:t>into Comma-separated </a:t>
            </a:r>
            <a:r>
              <a:rPr lang="en-IN" sz="2000" dirty="0" smtClean="0"/>
              <a:t>values (csv).</a:t>
            </a:r>
          </a:p>
          <a:p>
            <a:r>
              <a:rPr lang="en-IN" sz="2000" dirty="0" smtClean="0"/>
              <a:t>Importing the data to QGIS and processing.</a:t>
            </a:r>
          </a:p>
          <a:p>
            <a:r>
              <a:rPr lang="en-IN" sz="2000" dirty="0" smtClean="0"/>
              <a:t>Generating a mathematical model with the help of all the collected data.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068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/>
          <p:nvPr/>
        </p:nvPicPr>
        <p:blipFill rotWithShape="1">
          <a:blip r:embed="rId2"/>
          <a:srcRect t="13671" r="5893" b="3176"/>
          <a:stretch/>
        </p:blipFill>
        <p:spPr>
          <a:xfrm>
            <a:off x="7221321" y="914399"/>
            <a:ext cx="4343149" cy="4894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8" name="TextShape 1"/>
          <p:cNvSpPr txBox="1"/>
          <p:nvPr/>
        </p:nvSpPr>
        <p:spPr>
          <a:xfrm>
            <a:off x="1016362" y="709705"/>
            <a:ext cx="5102048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IN" sz="3600" spc="-1" dirty="0" smtClean="0">
                <a:solidFill>
                  <a:srgbClr val="92D050"/>
                </a:solidFill>
                <a:latin typeface="+mj-lt"/>
              </a:rPr>
              <a:t>ANALYSIS OF CURRENT WASTE GENERATION </a:t>
            </a:r>
            <a:endParaRPr lang="en-IN" sz="3600" spc="-1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3" y="2501152"/>
            <a:ext cx="5713506" cy="321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115103" y="5998340"/>
            <a:ext cx="290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Data collection process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132295" y="5998340"/>
            <a:ext cx="252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Data Representation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783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rcRect r="1018"/>
          <a:stretch/>
        </p:blipFill>
        <p:spPr>
          <a:xfrm>
            <a:off x="4840940" y="1606753"/>
            <a:ext cx="7253101" cy="513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40" name="Table 1"/>
          <p:cNvGraphicFramePr/>
          <p:nvPr>
            <p:extLst>
              <p:ext uri="{D42A27DB-BD31-4B8C-83A1-F6EECF244321}">
                <p14:modId xmlns:p14="http://schemas.microsoft.com/office/powerpoint/2010/main" val="3163476768"/>
              </p:ext>
            </p:extLst>
          </p:nvPr>
        </p:nvGraphicFramePr>
        <p:xfrm>
          <a:off x="-1" y="1"/>
          <a:ext cx="4652682" cy="6844558"/>
        </p:xfrm>
        <a:graphic>
          <a:graphicData uri="http://schemas.openxmlformats.org/drawingml/2006/table">
            <a:tbl>
              <a:tblPr/>
              <a:tblGrid>
                <a:gridCol w="987287"/>
                <a:gridCol w="892721"/>
                <a:gridCol w="919716"/>
                <a:gridCol w="1054969"/>
                <a:gridCol w="797989"/>
              </a:tblGrid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Ward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Population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Waste generated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Waste per capita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Density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3571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Vattiyoorkavu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9967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7200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0.722384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Ulloor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11599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5940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0.512113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Palayam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5069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2148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0.423752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Medical College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6817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4986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0.731407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Manacaud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7853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4476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0.569973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Jagathy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8348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2850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0.341399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Sreekaryam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11782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6096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0.517399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571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Kazhakkuttam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16882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2400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0.142163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Sasthamangalam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9810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7182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0.73211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Thirumala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8750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7470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0.853714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Thiruvallom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16580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4446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0.268154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Vizhinjam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8498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6300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0.741351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Karamana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9810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4182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0.4263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Fort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6296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3282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0.521283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Nemom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8576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5112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0.596082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Kudappanakkunnu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9576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6300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0.657895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571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Nanthancode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9677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4692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0.484861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Sreekandeswaram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7661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3936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0.513771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571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Kadakampally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11075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3006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0.271422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Poonthura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7825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7434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0.950032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Chalai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7788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684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0.087827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82988" y="147918"/>
            <a:ext cx="4881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92D050"/>
                </a:solidFill>
              </a:rPr>
              <a:t>WASTE GENERTION DENSITY</a:t>
            </a:r>
            <a:endParaRPr lang="en-IN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368957" y="738346"/>
            <a:ext cx="1023607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IN" sz="3600" b="0" strike="noStrike" spc="-1" dirty="0" smtClean="0">
                <a:solidFill>
                  <a:srgbClr val="92D050"/>
                </a:solidFill>
                <a:latin typeface="+mj-lt"/>
              </a:rPr>
              <a:t>WASTE INFLOW AND OUTFLOW WITH WEEKS</a:t>
            </a:r>
            <a:endParaRPr lang="en-IN" sz="3600" b="0" strike="noStrike" spc="-1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89980" y="3947792"/>
            <a:ext cx="4373545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216000" indent="-216000">
              <a:buClr>
                <a:srgbClr val="FF0000"/>
              </a:buClr>
              <a:buSzPct val="250000"/>
              <a:buFont typeface="Symbol" charset="2"/>
              <a:buChar char=""/>
            </a:pPr>
            <a:r>
              <a:rPr lang="en-IN" sz="2400" b="0" strike="noStrike" spc="-1" dirty="0"/>
              <a:t> </a:t>
            </a:r>
            <a:r>
              <a:rPr lang="en-IN" sz="2400" spc="-1" dirty="0" smtClean="0"/>
              <a:t>Week at overflow</a:t>
            </a:r>
            <a:endParaRPr lang="en-IN" sz="2400" b="0" strike="noStrike" spc="-1" dirty="0"/>
          </a:p>
        </p:txBody>
      </p:sp>
      <p:sp>
        <p:nvSpPr>
          <p:cNvPr id="5" name="TextShape 3"/>
          <p:cNvSpPr txBox="1"/>
          <p:nvPr/>
        </p:nvSpPr>
        <p:spPr>
          <a:xfrm>
            <a:off x="489980" y="3169690"/>
            <a:ext cx="342311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216000" indent="-216000">
              <a:buClr>
                <a:srgbClr val="92D050"/>
              </a:buClr>
              <a:buSzPct val="250000"/>
              <a:buFont typeface="Symbol" charset="2"/>
              <a:buChar char=""/>
            </a:pPr>
            <a:r>
              <a:rPr lang="en-IN" sz="2400" b="0" strike="noStrike" spc="-1" dirty="0"/>
              <a:t> </a:t>
            </a:r>
            <a:r>
              <a:rPr lang="en-IN" sz="2400" spc="-1" dirty="0" smtClean="0"/>
              <a:t>End of existing data</a:t>
            </a:r>
            <a:endParaRPr lang="en-IN" sz="2400" b="0" strike="noStrike" spc="-1" dirty="0"/>
          </a:p>
        </p:txBody>
      </p:sp>
      <p:sp>
        <p:nvSpPr>
          <p:cNvPr id="7" name="TextBox 6"/>
          <p:cNvSpPr txBox="1"/>
          <p:nvPr/>
        </p:nvSpPr>
        <p:spPr>
          <a:xfrm>
            <a:off x="489980" y="4990228"/>
            <a:ext cx="4355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Average No of bins in one MRF= </a:t>
            </a:r>
            <a:r>
              <a:rPr lang="en-IN" sz="2000" dirty="0" smtClean="0">
                <a:solidFill>
                  <a:srgbClr val="00B050"/>
                </a:solidFill>
              </a:rPr>
              <a:t>10 </a:t>
            </a:r>
            <a:r>
              <a:rPr lang="en-IN" sz="2000" dirty="0" smtClean="0"/>
              <a:t>Average Capacity of 1 bin=</a:t>
            </a:r>
            <a:r>
              <a:rPr lang="en-IN" sz="2000" dirty="0" smtClean="0">
                <a:solidFill>
                  <a:srgbClr val="00B050"/>
                </a:solidFill>
              </a:rPr>
              <a:t> 1.5 T</a:t>
            </a:r>
            <a:endParaRPr lang="en-IN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0214" r="630"/>
          <a:stretch/>
        </p:blipFill>
        <p:spPr>
          <a:xfrm>
            <a:off x="4706471" y="1502532"/>
            <a:ext cx="6468036" cy="4575539"/>
          </a:xfrm>
          <a:prstGeom prst="rect">
            <a:avLst/>
          </a:prstGeom>
        </p:spPr>
      </p:pic>
      <p:sp>
        <p:nvSpPr>
          <p:cNvPr id="10" name="TextShape 3"/>
          <p:cNvSpPr txBox="1"/>
          <p:nvPr/>
        </p:nvSpPr>
        <p:spPr>
          <a:xfrm>
            <a:off x="489980" y="2776294"/>
            <a:ext cx="2592000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216000" indent="-216000">
              <a:buClr>
                <a:srgbClr val="FFFF00"/>
              </a:buClr>
              <a:buSzPct val="250000"/>
              <a:buFont typeface="Symbol" charset="2"/>
              <a:buChar char=""/>
            </a:pPr>
            <a:r>
              <a:rPr lang="en-IN" sz="2400" b="0" strike="noStrike" spc="-1" dirty="0"/>
              <a:t> </a:t>
            </a:r>
            <a:r>
              <a:rPr lang="en-IN" sz="2400" b="0" strike="noStrike" spc="-1" dirty="0" smtClean="0"/>
              <a:t>Outflow starts</a:t>
            </a:r>
            <a:endParaRPr lang="en-IN" sz="2400" b="0" strike="noStrike" spc="-1" dirty="0"/>
          </a:p>
        </p:txBody>
      </p:sp>
      <p:sp>
        <p:nvSpPr>
          <p:cNvPr id="11" name="TextShape 3"/>
          <p:cNvSpPr txBox="1"/>
          <p:nvPr/>
        </p:nvSpPr>
        <p:spPr>
          <a:xfrm>
            <a:off x="489980" y="3558741"/>
            <a:ext cx="2592000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216000" indent="-216000">
              <a:buClr>
                <a:srgbClr val="2A6099"/>
              </a:buClr>
              <a:buSzPct val="250000"/>
              <a:buFont typeface="Symbol" charset="2"/>
              <a:buChar char=""/>
            </a:pPr>
            <a:r>
              <a:rPr lang="en-IN" sz="2400" b="0" strike="noStrike" spc="-1" dirty="0"/>
              <a:t> Overflow limit</a:t>
            </a:r>
          </a:p>
        </p:txBody>
      </p:sp>
      <p:sp>
        <p:nvSpPr>
          <p:cNvPr id="12" name="TextShape 2"/>
          <p:cNvSpPr txBox="1"/>
          <p:nvPr/>
        </p:nvSpPr>
        <p:spPr>
          <a:xfrm>
            <a:off x="489981" y="2038606"/>
            <a:ext cx="3745843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216000" indent="-216000">
              <a:buSzPct val="250000"/>
              <a:buFont typeface="Symbol" charset="2"/>
              <a:buChar char=""/>
            </a:pPr>
            <a:r>
              <a:rPr lang="en-IN" sz="2400" spc="-1" dirty="0"/>
              <a:t> Waste deposited in aerobic </a:t>
            </a:r>
            <a:r>
              <a:rPr lang="en-IN" sz="2400" spc="-1" dirty="0" smtClean="0"/>
              <a:t>bin per ward</a:t>
            </a:r>
            <a:endParaRPr lang="en-IN" sz="2400" spc="-1" dirty="0"/>
          </a:p>
        </p:txBody>
      </p:sp>
    </p:spTree>
    <p:extLst>
      <p:ext uri="{BB962C8B-B14F-4D97-AF65-F5344CB8AC3E}">
        <p14:creationId xmlns:p14="http://schemas.microsoft.com/office/powerpoint/2010/main" val="23306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870" y="228600"/>
            <a:ext cx="10515600" cy="1325563"/>
          </a:xfrm>
        </p:spPr>
        <p:txBody>
          <a:bodyPr/>
          <a:lstStyle/>
          <a:p>
            <a:r>
              <a:rPr lang="en-IN" dirty="0" smtClean="0"/>
              <a:t>WASTE PROCESSING CAPABILITY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73" t="12550" r="16767" b="16666"/>
          <a:stretch/>
        </p:blipFill>
        <p:spPr>
          <a:xfrm>
            <a:off x="4171042" y="1108578"/>
            <a:ext cx="7768771" cy="548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6056" y="1554163"/>
            <a:ext cx="322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Ratio of amount of waste processed to the total amount of input waste.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Each section in the chart represents a </a:t>
            </a:r>
            <a:r>
              <a:rPr lang="en-IN" sz="2000" dirty="0" smtClean="0"/>
              <a:t>wards with similar ratio.</a:t>
            </a:r>
            <a:endParaRPr lang="en-IN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043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9416" y="475129"/>
            <a:ext cx="8596668" cy="1320800"/>
          </a:xfrm>
        </p:spPr>
        <p:txBody>
          <a:bodyPr/>
          <a:lstStyle/>
          <a:p>
            <a:r>
              <a:rPr lang="en-IN" dirty="0" smtClean="0"/>
              <a:t>WASTE </a:t>
            </a:r>
            <a:r>
              <a:rPr lang="en-IN" dirty="0" smtClean="0"/>
              <a:t>INFLOW FROM COLLECTED DATA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087" y="1690688"/>
            <a:ext cx="6186714" cy="4242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29416" y="1805735"/>
            <a:ext cx="4169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Average waste inflow rate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Low – 0 to 50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Mid – 50 to 150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High – </a:t>
            </a:r>
            <a:r>
              <a:rPr lang="en-IN" sz="2000" dirty="0"/>
              <a:t>m</a:t>
            </a:r>
            <a:r>
              <a:rPr lang="en-IN" sz="2000" dirty="0" smtClean="0"/>
              <a:t>ore than 150 kg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529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555812"/>
            <a:ext cx="8596668" cy="1320800"/>
          </a:xfrm>
        </p:spPr>
        <p:txBody>
          <a:bodyPr/>
          <a:lstStyle/>
          <a:p>
            <a:r>
              <a:rPr lang="en-IN" dirty="0" smtClean="0"/>
              <a:t>HEAT MAPS OF TMC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1751400"/>
            <a:ext cx="4185623" cy="576262"/>
          </a:xfrm>
        </p:spPr>
        <p:txBody>
          <a:bodyPr/>
          <a:lstStyle/>
          <a:p>
            <a:r>
              <a:rPr lang="en-IN" sz="2000" dirty="0" smtClean="0"/>
              <a:t>Population Density Map</a:t>
            </a:r>
            <a:endParaRPr lang="en-IN" sz="2000" dirty="0"/>
          </a:p>
        </p:txBody>
      </p:sp>
      <p:pic>
        <p:nvPicPr>
          <p:cNvPr id="11" name="Content Placeholder 10"/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76275" y="2438827"/>
            <a:ext cx="4850466" cy="3430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446091" y="1751400"/>
            <a:ext cx="4185618" cy="576262"/>
          </a:xfrm>
        </p:spPr>
        <p:txBody>
          <a:bodyPr/>
          <a:lstStyle/>
          <a:p>
            <a:r>
              <a:rPr lang="en-IN" sz="2000" dirty="0" smtClean="0"/>
              <a:t>Waste Generation Density</a:t>
            </a:r>
            <a:endParaRPr lang="en-IN" sz="2000" dirty="0"/>
          </a:p>
        </p:txBody>
      </p:sp>
      <p:pic>
        <p:nvPicPr>
          <p:cNvPr id="10" name="Content Placeholder 9"/>
          <p:cNvPicPr>
            <a:picLocks noGrp="1"/>
          </p:cNvPicPr>
          <p:nvPr>
            <p:ph sz="quarter" idx="4"/>
          </p:nvPr>
        </p:nvPicPr>
        <p:blipFill>
          <a:blip r:embed="rId3"/>
          <a:stretch/>
        </p:blipFill>
        <p:spPr>
          <a:xfrm>
            <a:off x="6446091" y="2433357"/>
            <a:ext cx="4858201" cy="343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4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MATHEMATICAL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682"/>
            <a:ext cx="6535057" cy="49666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IN" sz="2000" dirty="0" smtClean="0"/>
              <a:t>Number of Aero bin units in each ward:-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54715812"/>
              </p:ext>
            </p:extLst>
          </p:nvPr>
        </p:nvGraphicFramePr>
        <p:xfrm>
          <a:off x="677333" y="2119498"/>
          <a:ext cx="10362701" cy="406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3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130070" y="158610"/>
            <a:ext cx="4589848" cy="3218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/>
          <p:nvPr/>
        </p:nvPicPr>
        <p:blipFill>
          <a:blip r:embed="rId3"/>
          <a:stretch/>
        </p:blipFill>
        <p:spPr>
          <a:xfrm>
            <a:off x="7326266" y="158610"/>
            <a:ext cx="4590059" cy="3218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4"/>
          <a:stretch/>
        </p:blipFill>
        <p:spPr>
          <a:xfrm>
            <a:off x="3662064" y="3480032"/>
            <a:ext cx="4589926" cy="3218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0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7302876" y="2613659"/>
            <a:ext cx="4080850" cy="3874455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155" name="TextShape 1"/>
          <p:cNvSpPr txBox="1"/>
          <p:nvPr/>
        </p:nvSpPr>
        <p:spPr>
          <a:xfrm>
            <a:off x="7097462" y="1021534"/>
            <a:ext cx="3942729" cy="602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522461" indent="-391846" algn="just">
              <a:spcAft>
                <a:spcPts val="1710"/>
              </a:spcAft>
              <a:buClr>
                <a:srgbClr val="3FAF46"/>
              </a:buClr>
              <a:buSzPct val="150000"/>
              <a:buFont typeface="Wingdings" charset="2"/>
              <a:buChar char=""/>
            </a:pPr>
            <a:r>
              <a:rPr lang="en-IN" sz="2000" spc="-1" dirty="0">
                <a:solidFill>
                  <a:srgbClr val="000000"/>
                </a:solidFill>
                <a:ea typeface="Arial"/>
              </a:rPr>
              <a:t>Represents the range within which the </a:t>
            </a:r>
            <a:r>
              <a:rPr lang="en-IN" sz="2000" spc="-1" dirty="0" err="1">
                <a:solidFill>
                  <a:srgbClr val="000000"/>
                </a:solidFill>
                <a:ea typeface="Arial"/>
              </a:rPr>
              <a:t>aerobin</a:t>
            </a:r>
            <a:r>
              <a:rPr lang="en-IN" sz="2000" spc="-1" dirty="0">
                <a:solidFill>
                  <a:srgbClr val="000000"/>
                </a:solidFill>
                <a:ea typeface="Arial"/>
              </a:rPr>
              <a:t> should be placed.</a:t>
            </a:r>
            <a:endParaRPr lang="en-IN" sz="2000" spc="-1" dirty="0"/>
          </a:p>
        </p:txBody>
      </p:sp>
      <p:sp>
        <p:nvSpPr>
          <p:cNvPr id="156" name="TextShape 2"/>
          <p:cNvSpPr txBox="1"/>
          <p:nvPr/>
        </p:nvSpPr>
        <p:spPr>
          <a:xfrm>
            <a:off x="7241573" y="1971551"/>
            <a:ext cx="4203457" cy="879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261230" indent="-261230" algn="just">
              <a:spcAft>
                <a:spcPts val="1710"/>
              </a:spcAft>
              <a:buClr>
                <a:srgbClr val="FF0000"/>
              </a:buClr>
              <a:buSzPct val="250000"/>
              <a:buFont typeface="Symbol" charset="2"/>
              <a:buChar char=""/>
            </a:pPr>
            <a:r>
              <a:rPr lang="en-IN" sz="2000" spc="-1" dirty="0" smtClean="0">
                <a:solidFill>
                  <a:srgbClr val="000000"/>
                </a:solidFill>
                <a:ea typeface="Arial"/>
              </a:rPr>
              <a:t>Represents </a:t>
            </a:r>
            <a:r>
              <a:rPr lang="en-IN" sz="2000" spc="-1" dirty="0">
                <a:solidFill>
                  <a:srgbClr val="000000"/>
                </a:solidFill>
                <a:ea typeface="Arial"/>
              </a:rPr>
              <a:t>division </a:t>
            </a:r>
            <a:r>
              <a:rPr lang="en-IN" sz="2000" spc="-1" dirty="0" smtClean="0">
                <a:solidFill>
                  <a:srgbClr val="000000"/>
                </a:solidFill>
                <a:ea typeface="Arial"/>
              </a:rPr>
              <a:t>of ward </a:t>
            </a:r>
            <a:r>
              <a:rPr lang="en-IN" sz="2000" spc="-1" dirty="0">
                <a:solidFill>
                  <a:srgbClr val="000000"/>
                </a:solidFill>
                <a:ea typeface="Arial"/>
              </a:rPr>
              <a:t>area.</a:t>
            </a:r>
            <a:endParaRPr lang="en-IN" sz="2000" spc="-1" dirty="0"/>
          </a:p>
        </p:txBody>
      </p:sp>
      <p:sp>
        <p:nvSpPr>
          <p:cNvPr id="3" name="Rectangle 2"/>
          <p:cNvSpPr/>
          <p:nvPr/>
        </p:nvSpPr>
        <p:spPr>
          <a:xfrm>
            <a:off x="783910" y="621424"/>
            <a:ext cx="6402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smtClean="0"/>
              <a:t>B.   Proposed location of Aero bin units in each ward:-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0" y="1286863"/>
            <a:ext cx="4609599" cy="5450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2837332" y="1898408"/>
            <a:ext cx="468000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Curved Connector 9"/>
          <p:cNvCxnSpPr>
            <a:stCxn id="6" idx="6"/>
          </p:cNvCxnSpPr>
          <p:nvPr/>
        </p:nvCxnSpPr>
        <p:spPr>
          <a:xfrm>
            <a:off x="3305332" y="2132408"/>
            <a:ext cx="3936241" cy="2810643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OUR MOTIVE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IN" sz="2000" dirty="0"/>
              <a:t>To do </a:t>
            </a:r>
            <a:r>
              <a:rPr lang="en-IN" sz="2000" dirty="0" smtClean="0"/>
              <a:t>an </a:t>
            </a:r>
            <a:r>
              <a:rPr lang="en-IN" sz="2000" dirty="0"/>
              <a:t>analysis of existing inflow and </a:t>
            </a:r>
            <a:r>
              <a:rPr lang="en-IN" sz="2000" dirty="0" smtClean="0"/>
              <a:t>outflow of solid waste, and to identify gaps in the existing system.</a:t>
            </a:r>
            <a:endParaRPr lang="en-IN" sz="2000" dirty="0"/>
          </a:p>
          <a:p>
            <a:pPr algn="just" fontAlgn="base"/>
            <a:r>
              <a:rPr lang="en-IN" sz="2000" dirty="0" smtClean="0"/>
              <a:t>Generating a mathematical model of a good waste management system.</a:t>
            </a:r>
            <a:endParaRPr lang="en-IN" sz="2000" dirty="0"/>
          </a:p>
          <a:p>
            <a:pPr algn="just" fontAlgn="base"/>
            <a:r>
              <a:rPr lang="en-IN" sz="2000" dirty="0"/>
              <a:t>Use the model for easy </a:t>
            </a:r>
            <a:r>
              <a:rPr lang="en-IN" sz="2000" dirty="0" smtClean="0"/>
              <a:t>implementation </a:t>
            </a:r>
            <a:r>
              <a:rPr lang="en-IN" sz="2000" dirty="0"/>
              <a:t>in other districts </a:t>
            </a:r>
            <a:r>
              <a:rPr lang="en-IN" sz="2000" dirty="0" smtClean="0"/>
              <a:t>by </a:t>
            </a:r>
            <a:r>
              <a:rPr lang="en-IN" sz="2000" dirty="0"/>
              <a:t>simple input of basic </a:t>
            </a:r>
            <a:r>
              <a:rPr lang="en-IN" sz="2000" dirty="0" smtClean="0"/>
              <a:t>parameters.</a:t>
            </a:r>
            <a:endParaRPr lang="en-IN" sz="2000" dirty="0"/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8397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26" y="147916"/>
            <a:ext cx="5753477" cy="4034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6" y="2675964"/>
            <a:ext cx="5753478" cy="4034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3756" y="147916"/>
            <a:ext cx="5472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92D050"/>
                </a:solidFill>
                <a:latin typeface="+mj-lt"/>
              </a:rPr>
              <a:t>MATHEMATICAL MODEL APPLIED ON OTHER DISTRICTS</a:t>
            </a:r>
            <a:endParaRPr lang="en-IN" sz="3600" dirty="0">
              <a:solidFill>
                <a:srgbClr val="92D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54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iangular design ceiling">
            <a:extLst>
              <a:ext uri="{FF2B5EF4-FFF2-40B4-BE49-F238E27FC236}">
                <a16:creationId xmlns:a16="http://schemas.microsoft.com/office/drawing/2014/main" xmlns="" id="{ECE6809B-9586-4FFC-9D20-26C51CA965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35508" y="20298"/>
            <a:ext cx="12192000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146" y="2530362"/>
            <a:ext cx="6609256" cy="150812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2554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8" y="527715"/>
            <a:ext cx="10515600" cy="1325563"/>
          </a:xfrm>
        </p:spPr>
        <p:txBody>
          <a:bodyPr/>
          <a:lstStyle/>
          <a:p>
            <a:r>
              <a:rPr lang="en-US" dirty="0" smtClean="0">
                <a:cs typeface="Segoe UI" panose="020B0502040204020203" pitchFamily="34" charset="0"/>
              </a:rPr>
              <a:t>SOLID WASTE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AD4F61-E023-4530-BF03-8BC2D825D0BF}"/>
              </a:ext>
            </a:extLst>
          </p:cNvPr>
          <p:cNvSpPr txBox="1"/>
          <p:nvPr/>
        </p:nvSpPr>
        <p:spPr>
          <a:xfrm>
            <a:off x="1052171" y="1436027"/>
            <a:ext cx="1001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Solid waste is the unwanted or useless solid materials generated from human activities in residential, industrial or commercial areas.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5585411-DE61-42EC-8DAB-BA853F129791}"/>
              </a:ext>
            </a:extLst>
          </p:cNvPr>
          <p:cNvSpPr/>
          <p:nvPr/>
        </p:nvSpPr>
        <p:spPr>
          <a:xfrm>
            <a:off x="363331" y="2570907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D1E12A6-FA7A-477F-8C87-308C5B84B139}"/>
              </a:ext>
            </a:extLst>
          </p:cNvPr>
          <p:cNvSpPr/>
          <p:nvPr/>
        </p:nvSpPr>
        <p:spPr>
          <a:xfrm>
            <a:off x="6229697" y="2573419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00" y="2570907"/>
            <a:ext cx="4394808" cy="2554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033" y="2570906"/>
            <a:ext cx="3815944" cy="2554321"/>
          </a:xfrm>
          <a:prstGeom prst="rect">
            <a:avLst/>
          </a:prstGeom>
          <a:ln w="88900" cap="sq" cmpd="thickThin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/>
          <p:cNvSpPr txBox="1"/>
          <p:nvPr/>
        </p:nvSpPr>
        <p:spPr>
          <a:xfrm>
            <a:off x="1052171" y="5429109"/>
            <a:ext cx="439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Non-biodegradable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151033" y="5429109"/>
            <a:ext cx="381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Biodegradable </a:t>
            </a:r>
            <a:r>
              <a:rPr lang="en-IN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(our focus)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49" y="572985"/>
            <a:ext cx="10515600" cy="1325563"/>
          </a:xfrm>
        </p:spPr>
        <p:txBody>
          <a:bodyPr/>
          <a:lstStyle/>
          <a:p>
            <a:r>
              <a:rPr lang="en-US" dirty="0" smtClean="0">
                <a:cs typeface="Segoe UI" panose="020B0502040204020203" pitchFamily="34" charset="0"/>
              </a:rPr>
              <a:t>Solid Waste Management in India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AD4F61-E023-4530-BF03-8BC2D825D0BF}"/>
              </a:ext>
            </a:extLst>
          </p:cNvPr>
          <p:cNvSpPr txBox="1"/>
          <p:nvPr/>
        </p:nvSpPr>
        <p:spPr>
          <a:xfrm>
            <a:off x="552249" y="1898548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Waste management rules in India are based on the principles of "sustainable development", "precaution" and "polluter pays</a:t>
            </a:r>
            <a:r>
              <a:rPr lang="en-IN" sz="2000" dirty="0" smtClean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With </a:t>
            </a:r>
            <a:r>
              <a:rPr lang="en-IN" sz="2000" dirty="0"/>
              <a:t>rapid urbanisation, the country is facing massive waste </a:t>
            </a:r>
            <a:r>
              <a:rPr lang="en-IN" sz="2000" dirty="0" smtClean="0"/>
              <a:t>management challenge.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Urban population </a:t>
            </a:r>
            <a:r>
              <a:rPr lang="en-IN" sz="2000" dirty="0"/>
              <a:t>- 377 </a:t>
            </a:r>
            <a:r>
              <a:rPr lang="en-IN" sz="2000" dirty="0" smtClean="0"/>
              <a:t>million in </a:t>
            </a:r>
            <a:r>
              <a:rPr lang="en-IN" sz="2000" dirty="0"/>
              <a:t>7,935 </a:t>
            </a:r>
            <a:r>
              <a:rPr lang="en-IN" sz="2000" dirty="0" smtClean="0"/>
              <a:t>towns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Generated Municipal Waste - </a:t>
            </a:r>
            <a:r>
              <a:rPr lang="en-IN" sz="2000" dirty="0"/>
              <a:t>62 million </a:t>
            </a:r>
            <a:r>
              <a:rPr lang="en-IN" sz="2000" dirty="0" smtClean="0"/>
              <a:t>tonnes (MT)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Waste collected - </a:t>
            </a:r>
            <a:r>
              <a:rPr lang="en-IN" sz="2000" dirty="0"/>
              <a:t>43 million </a:t>
            </a:r>
            <a:r>
              <a:rPr lang="en-IN" sz="2000" dirty="0" smtClean="0"/>
              <a:t>tonnes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Waste treated - </a:t>
            </a:r>
            <a:r>
              <a:rPr lang="en-IN" sz="2000" dirty="0"/>
              <a:t>11.9 </a:t>
            </a:r>
            <a:r>
              <a:rPr lang="en-IN" sz="2000" dirty="0" smtClean="0"/>
              <a:t>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Waste dumped in landfill sites - </a:t>
            </a:r>
            <a:r>
              <a:rPr lang="en-IN" sz="2000" dirty="0"/>
              <a:t>31 </a:t>
            </a:r>
            <a:r>
              <a:rPr lang="en-IN" sz="2000" dirty="0" smtClean="0"/>
              <a:t>MT</a:t>
            </a:r>
          </a:p>
        </p:txBody>
      </p:sp>
    </p:spTree>
    <p:extLst>
      <p:ext uri="{BB962C8B-B14F-4D97-AF65-F5344CB8AC3E}">
        <p14:creationId xmlns:p14="http://schemas.microsoft.com/office/powerpoint/2010/main" val="26623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08" y="532643"/>
            <a:ext cx="6799663" cy="691040"/>
          </a:xfrm>
        </p:spPr>
        <p:txBody>
          <a:bodyPr>
            <a:normAutofit/>
          </a:bodyPr>
          <a:lstStyle/>
          <a:p>
            <a:pPr marL="93663">
              <a:tabLst>
                <a:tab pos="0" algn="l"/>
              </a:tabLst>
            </a:pPr>
            <a:r>
              <a:rPr lang="en-US" dirty="0" smtClean="0">
                <a:cs typeface="Segoe UI" panose="020B0502040204020203" pitchFamily="34" charset="0"/>
              </a:rPr>
              <a:t>WASTE MANAGEMENT SYSTEMS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AD4F61-E023-4530-BF03-8BC2D825D0BF}"/>
              </a:ext>
            </a:extLst>
          </p:cNvPr>
          <p:cNvSpPr txBox="1"/>
          <p:nvPr/>
        </p:nvSpPr>
        <p:spPr>
          <a:xfrm>
            <a:off x="283308" y="2123368"/>
            <a:ext cx="59288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CENTRALISED - </a:t>
            </a:r>
            <a:r>
              <a:rPr lang="en-IN" sz="2000" dirty="0"/>
              <a:t>O</a:t>
            </a:r>
            <a:r>
              <a:rPr lang="en-IN" sz="2000" dirty="0" smtClean="0"/>
              <a:t>ur </a:t>
            </a:r>
            <a:r>
              <a:rPr lang="en-IN" sz="2000" dirty="0"/>
              <a:t>garbage is </a:t>
            </a:r>
            <a:r>
              <a:rPr lang="en-IN" sz="2000" dirty="0" smtClean="0"/>
              <a:t>collected</a:t>
            </a:r>
            <a:r>
              <a:rPr lang="en-IN" sz="2000" dirty="0"/>
              <a:t> </a:t>
            </a:r>
            <a:r>
              <a:rPr lang="en-IN" sz="2000" dirty="0" smtClean="0"/>
              <a:t>and </a:t>
            </a:r>
            <a:r>
              <a:rPr lang="en-IN" sz="2000" dirty="0"/>
              <a:t>dumped into open landfills that continue to be filled up past their life expectancy and carrying capacity</a:t>
            </a:r>
            <a:r>
              <a:rPr lang="en-IN" sz="20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DECENTRALISED - </a:t>
            </a:r>
            <a:r>
              <a:rPr lang="en-IN" sz="2000" dirty="0"/>
              <a:t>A decentralised system follows the ‘Proximity Principle’, meaning waste is treated as close to </a:t>
            </a:r>
            <a:r>
              <a:rPr lang="en-IN" sz="2000" dirty="0" smtClean="0"/>
              <a:t>the </a:t>
            </a:r>
            <a:r>
              <a:rPr lang="en-IN" sz="2000" dirty="0"/>
              <a:t>place of generation as possible.</a:t>
            </a:r>
            <a:endParaRPr lang="en-IN" sz="2000" dirty="0" smtClean="0"/>
          </a:p>
          <a:p>
            <a:pPr algn="just"/>
            <a:endParaRPr lang="en-IN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634" y="169571"/>
            <a:ext cx="4601843" cy="6507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14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50" y="300198"/>
            <a:ext cx="11124921" cy="1688255"/>
          </a:xfrm>
        </p:spPr>
        <p:txBody>
          <a:bodyPr>
            <a:normAutofit/>
          </a:bodyPr>
          <a:lstStyle/>
          <a:p>
            <a:r>
              <a:rPr lang="en-US" dirty="0">
                <a:cs typeface="Segoe UI" panose="020B0502040204020203" pitchFamily="34" charset="0"/>
              </a:rPr>
              <a:t>Solid Waste Management </a:t>
            </a:r>
            <a:r>
              <a:rPr lang="en-US" dirty="0" smtClean="0">
                <a:cs typeface="Segoe UI" panose="020B0502040204020203" pitchFamily="34" charset="0"/>
              </a:rPr>
              <a:t>in Thiruvananthapuram Municipal Corporation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AD4F61-E023-4530-BF03-8BC2D825D0BF}"/>
              </a:ext>
            </a:extLst>
          </p:cNvPr>
          <p:cNvSpPr txBox="1"/>
          <p:nvPr/>
        </p:nvSpPr>
        <p:spPr>
          <a:xfrm>
            <a:off x="326849" y="1988453"/>
            <a:ext cx="11124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Thiruvananthapuram </a:t>
            </a:r>
            <a:r>
              <a:rPr lang="en-IN" sz="2000" dirty="0"/>
              <a:t>Municipal Corporation (TMC) has been </a:t>
            </a:r>
            <a:r>
              <a:rPr lang="en-IN" sz="2000" dirty="0" smtClean="0"/>
              <a:t>promoting </a:t>
            </a:r>
            <a:r>
              <a:rPr lang="en-IN" sz="2000" dirty="0"/>
              <a:t>decentralized solid waste management and encourages on-site management of biodegradable discards since 2013</a:t>
            </a:r>
            <a:r>
              <a:rPr lang="en-IN" sz="20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Lack of land and increasing population density</a:t>
            </a:r>
            <a:r>
              <a:rPr lang="en-IN" sz="2000" dirty="0" smtClean="0"/>
              <a:t>.</a:t>
            </a:r>
            <a:r>
              <a:rPr lang="en-IN" sz="2000" dirty="0" smtClean="0"/>
              <a:t> </a:t>
            </a:r>
            <a:endParaRPr lang="en-IN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Overflow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SCOPE OF STUDY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049807" cy="3880773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Type of waste – Bio-degradable solid waste</a:t>
            </a:r>
          </a:p>
          <a:p>
            <a:r>
              <a:rPr lang="en-IN" sz="2000" dirty="0" smtClean="0"/>
              <a:t>Area under study – Thiruvananthapuram Municipal Corporation (</a:t>
            </a:r>
            <a:r>
              <a:rPr lang="en-IN" sz="2000" dirty="0"/>
              <a:t>214.86 sq. </a:t>
            </a:r>
            <a:r>
              <a:rPr lang="en-IN" sz="2000" dirty="0" smtClean="0"/>
              <a:t>km, 100 wards)</a:t>
            </a:r>
          </a:p>
        </p:txBody>
      </p:sp>
    </p:spTree>
    <p:extLst>
      <p:ext uri="{BB962C8B-B14F-4D97-AF65-F5344CB8AC3E}">
        <p14:creationId xmlns:p14="http://schemas.microsoft.com/office/powerpoint/2010/main" val="7204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COLLECTION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Meeting with Health Inspector (H.I.) of TMC office.</a:t>
            </a:r>
          </a:p>
          <a:p>
            <a:r>
              <a:rPr lang="en-IN" sz="2000" dirty="0" smtClean="0"/>
              <a:t>Visiting Office of H.I.s in each ward, collecting data about waste management.</a:t>
            </a:r>
          </a:p>
          <a:p>
            <a:r>
              <a:rPr lang="en-IN" sz="2000" dirty="0" smtClean="0"/>
              <a:t>Collecting inflow and outflow of existing Aerobic bins (or Aero bins).</a:t>
            </a:r>
          </a:p>
          <a:p>
            <a:r>
              <a:rPr lang="en-IN" sz="2000" dirty="0" smtClean="0"/>
              <a:t>Geotagging and recording the information of each Aero bin location using Open Data Kit (ODK).</a:t>
            </a:r>
          </a:p>
          <a:p>
            <a:endParaRPr lang="en-IN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22" b="7647"/>
          <a:stretch/>
        </p:blipFill>
        <p:spPr>
          <a:xfrm>
            <a:off x="9274002" y="2554943"/>
            <a:ext cx="2523279" cy="39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AEROBIC BINS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8444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IN" sz="2000" dirty="0" smtClean="0"/>
              <a:t>Aerobic bins can be used to convert</a:t>
            </a:r>
            <a:r>
              <a:rPr lang="en-IN" sz="2000" dirty="0"/>
              <a:t> biodegradable </a:t>
            </a:r>
            <a:r>
              <a:rPr lang="en-IN" sz="2000" dirty="0" smtClean="0"/>
              <a:t>waste </a:t>
            </a:r>
            <a:r>
              <a:rPr lang="en-IN" sz="2000" dirty="0"/>
              <a:t>into compost, which can then be used for soil conditioning for farming and gardening</a:t>
            </a:r>
            <a:r>
              <a:rPr lang="en-IN" sz="2000" dirty="0" smtClean="0"/>
              <a:t>.</a:t>
            </a:r>
          </a:p>
          <a:p>
            <a:pPr algn="just"/>
            <a:r>
              <a:rPr lang="en-IN" sz="2000" dirty="0" smtClean="0"/>
              <a:t>4ft </a:t>
            </a:r>
            <a:r>
              <a:rPr lang="en-IN" sz="2000" dirty="0"/>
              <a:t>x 4ft x 4ft </a:t>
            </a:r>
            <a:r>
              <a:rPr lang="en-IN" sz="2000" dirty="0" smtClean="0"/>
              <a:t>Ferro-cement </a:t>
            </a:r>
            <a:r>
              <a:rPr lang="en-IN" sz="2000" dirty="0"/>
              <a:t>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10" y="3415554"/>
            <a:ext cx="5211483" cy="2931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3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AB02E3-5ADF-4BF0-9C1B-35CDF3FE9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C7D9E6-B0D9-433E-BD46-EB60F64F4DA8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CA875DA-F9FD-4F83-A049-3B1027B542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777</Words>
  <Application>Microsoft Office PowerPoint</Application>
  <PresentationFormat>Widescreen</PresentationFormat>
  <Paragraphs>332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Franklin Gothic Book</vt:lpstr>
      <vt:lpstr>Segoe UI</vt:lpstr>
      <vt:lpstr>Symbol</vt:lpstr>
      <vt:lpstr>Trebuchet MS</vt:lpstr>
      <vt:lpstr>Wingdings</vt:lpstr>
      <vt:lpstr>Wingdings 3</vt:lpstr>
      <vt:lpstr>Facet</vt:lpstr>
      <vt:lpstr>PROJECT RECYCLE</vt:lpstr>
      <vt:lpstr>OUR MOTIVE</vt:lpstr>
      <vt:lpstr>SOLID WASTE</vt:lpstr>
      <vt:lpstr>Solid Waste Management in India</vt:lpstr>
      <vt:lpstr>WASTE MANAGEMENT SYSTEMS</vt:lpstr>
      <vt:lpstr>Solid Waste Management in Thiruvananthapuram Municipal Corporation</vt:lpstr>
      <vt:lpstr>SCOPE OF STUDY</vt:lpstr>
      <vt:lpstr>DATA COLLECTION PROCESS</vt:lpstr>
      <vt:lpstr>AEROBIC BINS</vt:lpstr>
      <vt:lpstr>DATA PROCESSING</vt:lpstr>
      <vt:lpstr>PowerPoint Presentation</vt:lpstr>
      <vt:lpstr>PowerPoint Presentation</vt:lpstr>
      <vt:lpstr>PowerPoint Presentation</vt:lpstr>
      <vt:lpstr>WASTE PROCESSING CAPABILITY</vt:lpstr>
      <vt:lpstr>WASTE INFLOW FROM COLLECTED DATA</vt:lpstr>
      <vt:lpstr>HEAT MAPS OF TMC</vt:lpstr>
      <vt:lpstr>MATHEMATICAL MODEL</vt:lpstr>
      <vt:lpstr>PowerPoint Presentation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2019-07-20T11:20:13Z</dcterms:created>
  <dcterms:modified xsi:type="dcterms:W3CDTF">2019-07-21T10:25:33Z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